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62" r:id="rId4"/>
    <p:sldId id="259" r:id="rId5"/>
    <p:sldId id="260" r:id="rId6"/>
    <p:sldId id="261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6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072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072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9725" y="64531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763" y="6453188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rezentacii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9" name="WordArt 31"/>
          <p:cNvSpPr>
            <a:spLocks noChangeArrowheads="1" noChangeShapeType="1" noTextEdit="1"/>
          </p:cNvSpPr>
          <p:nvPr/>
        </p:nvSpPr>
        <p:spPr bwMode="auto">
          <a:xfrm>
            <a:off x="4071934" y="3071810"/>
            <a:ext cx="1223962" cy="32861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100000"/>
              </a:avLst>
            </a:prstTxWarp>
          </a:bodyPr>
          <a:lstStyle/>
          <a:p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196A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Arial Black" pitchFamily="34" charset="0"/>
                <a:cs typeface="Times New Roman"/>
              </a:rPr>
              <a:t>9 </a:t>
            </a:r>
            <a:r>
              <a:rPr lang="ru-RU" b="1" kern="10" dirty="0">
                <a:ln w="9525">
                  <a:noFill/>
                  <a:round/>
                  <a:headEnd/>
                  <a:tailEnd/>
                </a:ln>
                <a:solidFill>
                  <a:srgbClr val="00196A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Arial Black" pitchFamily="34" charset="0"/>
                <a:cs typeface="Times New Roman"/>
              </a:rPr>
              <a:t>класс</a:t>
            </a:r>
          </a:p>
        </p:txBody>
      </p:sp>
      <p:pic>
        <p:nvPicPr>
          <p:cNvPr id="25676" name="Picture 1100" descr="dd36efffaa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438400"/>
            <a:ext cx="242887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77" name="Picture 1101" descr="Рисунок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133600"/>
            <a:ext cx="2725737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78" name="AutoShape 1102"/>
          <p:cNvSpPr>
            <a:spLocks noChangeArrowheads="1"/>
          </p:cNvSpPr>
          <p:nvPr/>
        </p:nvSpPr>
        <p:spPr bwMode="auto">
          <a:xfrm rot="-5400000">
            <a:off x="3059906" y="-1035843"/>
            <a:ext cx="2592387" cy="5041900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79" name="WordArt 1103"/>
          <p:cNvSpPr>
            <a:spLocks noChangeArrowheads="1" noChangeShapeType="1" noTextEdit="1"/>
          </p:cNvSpPr>
          <p:nvPr/>
        </p:nvSpPr>
        <p:spPr bwMode="auto">
          <a:xfrm>
            <a:off x="2555875" y="981075"/>
            <a:ext cx="4176713" cy="159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196A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Прямоугольный</a:t>
            </a:r>
          </a:p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196A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параллелепипед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339966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25680" name="Text Box 1104"/>
          <p:cNvSpPr txBox="1">
            <a:spLocks noChangeArrowheads="1"/>
          </p:cNvSpPr>
          <p:nvPr/>
        </p:nvSpPr>
        <p:spPr bwMode="auto">
          <a:xfrm>
            <a:off x="2786050" y="5643578"/>
            <a:ext cx="4071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sz="2400" b="1" dirty="0" smtClean="0">
                <a:solidFill>
                  <a:srgbClr val="00196A"/>
                </a:solidFill>
                <a:latin typeface="Arial Black" pitchFamily="34" charset="0"/>
              </a:rPr>
              <a:t>Учитель математики</a:t>
            </a:r>
          </a:p>
          <a:p>
            <a:pPr algn="r" eaLnBrk="1" hangingPunct="1"/>
            <a:r>
              <a:rPr lang="ru-RU" sz="2400" b="1" dirty="0" smtClean="0">
                <a:solidFill>
                  <a:srgbClr val="00196A"/>
                </a:solidFill>
                <a:latin typeface="Arial Black" pitchFamily="34" charset="0"/>
              </a:rPr>
              <a:t>Земцова В.Я.</a:t>
            </a:r>
            <a:endParaRPr lang="ru-RU" sz="2400" b="1" dirty="0">
              <a:solidFill>
                <a:srgbClr val="00196A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214688" y="285750"/>
            <a:ext cx="2214562" cy="4286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hlinkClick r:id="rId4"/>
              </a:rPr>
              <a:t>Prezentacii.com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5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5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9" grpId="0" animBg="1"/>
      <p:bldP spid="25678" grpId="0" animBg="1"/>
      <p:bldP spid="25679" grpId="0" animBg="1"/>
      <p:bldP spid="2568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Видео ролик: объем прямоугольного параллелепипеда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57600" y="3325813"/>
          <a:ext cx="4424363" cy="488950"/>
        </p:xfrm>
        <a:graphic>
          <a:graphicData uri="http://schemas.openxmlformats.org/presentationml/2006/ole">
            <p:oleObj spid="_x0000_s1026" name="Объект упаковщика для оболочки" showAsIcon="1" r:id="rId3" imgW="4424040" imgH="488520" progId="Package">
              <p:embed/>
            </p:oleObj>
          </a:graphicData>
        </a:graphic>
      </p:graphicFrame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438400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Объем прямоугольного параллелепипеда равен произведению трех его измерений – длины, ширины и высоты 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124201"/>
          </a:xfrm>
        </p:spPr>
        <p:txBody>
          <a:bodyPr/>
          <a:lstStyle/>
          <a:p>
            <a:pPr algn="ctr" eaLnBrk="0" hangingPunct="0"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</a:rPr>
              <a:t>    </a:t>
            </a:r>
            <a:r>
              <a:rPr lang="en-US" sz="4000" b="1" dirty="0" smtClean="0">
                <a:solidFill>
                  <a:schemeClr val="tx2"/>
                </a:solidFill>
                <a:latin typeface="Arial Black" pitchFamily="34" charset="0"/>
              </a:rPr>
              <a:t>V = </a:t>
            </a:r>
            <a:r>
              <a:rPr lang="en-US" sz="4000" b="1" i="1" dirty="0" smtClean="0">
                <a:solidFill>
                  <a:schemeClr val="tx2"/>
                </a:solidFill>
                <a:latin typeface="Arial Black" pitchFamily="34" charset="0"/>
              </a:rPr>
              <a:t>a</a:t>
            </a:r>
            <a:r>
              <a:rPr lang="ru-RU" sz="4000" b="1" i="1" dirty="0" smtClean="0">
                <a:solidFill>
                  <a:schemeClr val="tx2"/>
                </a:solidFill>
                <a:latin typeface="Arial Black" pitchFamily="34" charset="0"/>
              </a:rPr>
              <a:t> * </a:t>
            </a:r>
            <a:r>
              <a:rPr lang="en-US" sz="4000" b="1" i="1" dirty="0" smtClean="0">
                <a:solidFill>
                  <a:schemeClr val="tx2"/>
                </a:solidFill>
                <a:latin typeface="Arial Black" pitchFamily="34" charset="0"/>
              </a:rPr>
              <a:t>b</a:t>
            </a:r>
            <a:r>
              <a:rPr lang="ru-RU" sz="4000" b="1" i="1" dirty="0" smtClean="0">
                <a:solidFill>
                  <a:schemeClr val="tx2"/>
                </a:solidFill>
                <a:latin typeface="Arial Black" pitchFamily="34" charset="0"/>
              </a:rPr>
              <a:t> * </a:t>
            </a:r>
            <a:r>
              <a:rPr lang="en-US" sz="4000" b="1" i="1" dirty="0" smtClean="0">
                <a:solidFill>
                  <a:schemeClr val="tx2"/>
                </a:solidFill>
                <a:latin typeface="Arial Black" pitchFamily="34" charset="0"/>
              </a:rPr>
              <a:t>c</a:t>
            </a:r>
            <a:endParaRPr lang="ru-RU" sz="4000" b="1" i="1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eaLnBrk="0" hangingPunct="0">
              <a:buNone/>
            </a:pPr>
            <a:r>
              <a:rPr lang="ru-RU" sz="4000" b="1" i="1" dirty="0" smtClean="0">
                <a:solidFill>
                  <a:schemeClr val="tx2"/>
                </a:solidFill>
                <a:latin typeface="Arial Black" pitchFamily="34" charset="0"/>
              </a:rPr>
              <a:t>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Внимание!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При  вычислениях  все измерения  должны   быть  выражены в одинаковых  единицах.</a:t>
            </a:r>
            <a:endParaRPr lang="ru-RU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Объем куба.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1066800" y="1491326"/>
            <a:ext cx="2597150" cy="2416620"/>
            <a:chOff x="816" y="720"/>
            <a:chExt cx="1920" cy="2665"/>
          </a:xfrm>
        </p:grpSpPr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>
              <a:off x="816" y="756"/>
              <a:ext cx="1746" cy="492"/>
            </a:xfrm>
            <a:prstGeom prst="parallelogram">
              <a:avLst>
                <a:gd name="adj" fmla="val 83333"/>
              </a:avLst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1296" y="2784"/>
              <a:ext cx="14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>
              <a:off x="2112" y="2857"/>
              <a:ext cx="480" cy="528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816" y="3312"/>
              <a:ext cx="1440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H="1">
              <a:off x="816" y="2784"/>
              <a:ext cx="48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V="1">
              <a:off x="816" y="1248"/>
              <a:ext cx="0" cy="2064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1296" y="720"/>
              <a:ext cx="0" cy="20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2256" y="1248"/>
              <a:ext cx="0" cy="2064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H="1" flipV="1">
              <a:off x="2562" y="756"/>
              <a:ext cx="34" cy="2185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4343400" y="2286000"/>
            <a:ext cx="4038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V = a*b*c</a:t>
            </a:r>
          </a:p>
          <a:p>
            <a:pPr algn="ctr"/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 =b=c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6800" y="1447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V –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объем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4200" y="472440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V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куба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=a*a*a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6002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Вычисли объем куба и прямоугольного параллелепипеда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434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Задача 1. Вычисли объем куба , если его ребро равно 7 см.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V=?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Задача 2. вычисли объем прямоугольного параллелепипеда, ребра которого равны 4см, 5см и 8см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V= ?</a:t>
            </a:r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9812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Arial Black" pitchFamily="34" charset="0"/>
              </a:rPr>
              <a:t>Выучи формулы вычисления объема куба и прямоугольного параллелепипеда</a:t>
            </a:r>
            <a:endParaRPr lang="ru-RU" sz="36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76599"/>
            <a:ext cx="8229600" cy="2590801"/>
          </a:xfrm>
        </p:spPr>
        <p:txBody>
          <a:bodyPr/>
          <a:lstStyle/>
          <a:p>
            <a:pPr algn="ctr">
              <a:buNone/>
            </a:pPr>
            <a:endParaRPr lang="en-US" sz="4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en-US" sz="4400" dirty="0" smtClean="0">
                <a:solidFill>
                  <a:srgbClr val="FF0000"/>
                </a:solidFill>
                <a:latin typeface="Arial Black" pitchFamily="34" charset="0"/>
              </a:rPr>
              <a:t> V 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куба = а*</a:t>
            </a:r>
            <a:r>
              <a:rPr lang="ru-RU" sz="4400" dirty="0" err="1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*</a:t>
            </a:r>
            <a:r>
              <a:rPr lang="ru-RU" sz="4400" dirty="0" err="1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endParaRPr lang="ru-RU" sz="4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en-US" sz="4400" dirty="0" smtClean="0">
                <a:solidFill>
                  <a:srgbClr val="FF0000"/>
                </a:solidFill>
                <a:latin typeface="Arial Black" pitchFamily="34" charset="0"/>
              </a:rPr>
              <a:t>V </a:t>
            </a:r>
            <a:r>
              <a:rPr lang="ru-RU" sz="4400" dirty="0" err="1" smtClean="0">
                <a:solidFill>
                  <a:srgbClr val="FF0000"/>
                </a:solidFill>
                <a:latin typeface="Arial Black" pitchFamily="34" charset="0"/>
              </a:rPr>
              <a:t>парал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. =</a:t>
            </a:r>
            <a:r>
              <a:rPr lang="en-US" sz="4400" dirty="0" smtClean="0">
                <a:solidFill>
                  <a:srgbClr val="FF0000"/>
                </a:solidFill>
                <a:latin typeface="Arial Black" pitchFamily="34" charset="0"/>
              </a:rPr>
              <a:t> a*b*c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6096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Arial Black" pitchFamily="34" charset="0"/>
              </a:rPr>
              <a:t>Окружающие нас предметы имеют форму</a:t>
            </a:r>
            <a:r>
              <a:rPr lang="ru-RU" sz="3200" b="1" dirty="0" smtClean="0">
                <a:latin typeface="Arial Black" pitchFamily="34" charset="0"/>
              </a:rPr>
              <a:t> </a:t>
            </a:r>
            <a:r>
              <a:rPr lang="ru-RU" sz="3200" b="1" dirty="0" smtClean="0">
                <a:solidFill>
                  <a:srgbClr val="990033"/>
                </a:solidFill>
                <a:latin typeface="Arial Black" pitchFamily="34" charset="0"/>
              </a:rPr>
              <a:t>прямоугольного параллелепипеда.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7" name="AutoShape 103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114800" y="3352800"/>
            <a:ext cx="2895600" cy="1524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5" name="Picture 1028" descr="D:\DISTRIB\OFF97RU\CLIPART\POWERPNT\BUILDNG3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2543175" cy="448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28" descr="D:\DISTRIB\OFF97RU\CLIPART\POWERPNT\BUILDNG3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2543175" cy="250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27" descr="D:\DISTRIB\OFF97RU\CLIPART\POWERPNT\BOOK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57400"/>
            <a:ext cx="1828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37" descr="D:\DISTRIB\OFF97RU\CLIPART\OFFICE\AQUARIUM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5105400"/>
            <a:ext cx="2209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29" descr="D:\DISTRIB\OFF97RU\CLIPART\OFFICE\GIFTBX6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2133600"/>
            <a:ext cx="13541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36" descr="D:\DISTRIB\OFF97RU\CLIPART\POWERPNT\BLOCKS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4724400"/>
            <a:ext cx="14478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17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4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поез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305800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569660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Какие предметы имеют форму прямоугольного 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параллелепипеда?</a:t>
            </a:r>
          </a:p>
        </p:txBody>
      </p:sp>
      <p:grpSp>
        <p:nvGrpSpPr>
          <p:cNvPr id="16" name="Group 197"/>
          <p:cNvGrpSpPr>
            <a:grpSpLocks noGrp="1"/>
          </p:cNvGrpSpPr>
          <p:nvPr>
            <p:ph idx="1"/>
          </p:nvPr>
        </p:nvGrpSpPr>
        <p:grpSpPr bwMode="auto">
          <a:xfrm>
            <a:off x="3124200" y="4572000"/>
            <a:ext cx="2057400" cy="1554163"/>
            <a:chOff x="3528" y="2496"/>
            <a:chExt cx="1256" cy="1275"/>
          </a:xfrm>
        </p:grpSpPr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3528" y="2493"/>
              <a:ext cx="1256" cy="1270"/>
              <a:chOff x="376" y="1256"/>
              <a:chExt cx="2080" cy="2296"/>
            </a:xfrm>
          </p:grpSpPr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407" y="1911"/>
                <a:ext cx="2001" cy="457"/>
              </a:xfrm>
              <a:custGeom>
                <a:avLst/>
                <a:gdLst/>
                <a:ahLst/>
                <a:cxnLst>
                  <a:cxn ang="0">
                    <a:pos x="0" y="456"/>
                  </a:cxn>
                  <a:cxn ang="0">
                    <a:pos x="1504" y="448"/>
                  </a:cxn>
                  <a:cxn ang="0">
                    <a:pos x="2000" y="0"/>
                  </a:cxn>
                  <a:cxn ang="0">
                    <a:pos x="504" y="0"/>
                  </a:cxn>
                  <a:cxn ang="0">
                    <a:pos x="0" y="456"/>
                  </a:cxn>
                </a:cxnLst>
                <a:rect l="0" t="0" r="r" b="b"/>
                <a:pathLst>
                  <a:path w="2000" h="456">
                    <a:moveTo>
                      <a:pt x="0" y="456"/>
                    </a:moveTo>
                    <a:lnTo>
                      <a:pt x="1504" y="448"/>
                    </a:lnTo>
                    <a:lnTo>
                      <a:pt x="2000" y="0"/>
                    </a:lnTo>
                    <a:lnTo>
                      <a:pt x="504" y="0"/>
                    </a:lnTo>
                    <a:lnTo>
                      <a:pt x="0" y="45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00FFFF"/>
                  </a:gs>
                  <a:gs pos="100000">
                    <a:schemeClr val="bg1"/>
                  </a:gs>
                </a:gsLst>
                <a:lin ang="18900000" scaled="1"/>
              </a:gradFill>
              <a:ln w="9525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3200" baseline="-250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1905" y="1927"/>
                <a:ext cx="520" cy="1625"/>
              </a:xfrm>
              <a:custGeom>
                <a:avLst/>
                <a:gdLst/>
                <a:ahLst/>
                <a:cxnLst>
                  <a:cxn ang="0">
                    <a:pos x="16" y="1624"/>
                  </a:cxn>
                  <a:cxn ang="0">
                    <a:pos x="520" y="1096"/>
                  </a:cxn>
                  <a:cxn ang="0">
                    <a:pos x="504" y="0"/>
                  </a:cxn>
                  <a:cxn ang="0">
                    <a:pos x="0" y="448"/>
                  </a:cxn>
                  <a:cxn ang="0">
                    <a:pos x="16" y="1624"/>
                  </a:cxn>
                </a:cxnLst>
                <a:rect l="0" t="0" r="r" b="b"/>
                <a:pathLst>
                  <a:path w="520" h="1624">
                    <a:moveTo>
                      <a:pt x="16" y="1624"/>
                    </a:moveTo>
                    <a:lnTo>
                      <a:pt x="520" y="1096"/>
                    </a:lnTo>
                    <a:lnTo>
                      <a:pt x="504" y="0"/>
                    </a:lnTo>
                    <a:lnTo>
                      <a:pt x="0" y="448"/>
                    </a:lnTo>
                    <a:lnTo>
                      <a:pt x="16" y="16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99FFCC"/>
                  </a:gs>
                  <a:gs pos="100000">
                    <a:schemeClr val="bg1"/>
                  </a:gs>
                </a:gsLst>
                <a:lin ang="18900000" scaled="1"/>
              </a:gradFill>
              <a:ln w="9525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3200" baseline="-250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416" y="2375"/>
                <a:ext cx="1504" cy="1170"/>
              </a:xfrm>
              <a:custGeom>
                <a:avLst/>
                <a:gdLst/>
                <a:ahLst/>
                <a:cxnLst>
                  <a:cxn ang="0">
                    <a:pos x="0" y="1168"/>
                  </a:cxn>
                  <a:cxn ang="0">
                    <a:pos x="1504" y="1168"/>
                  </a:cxn>
                  <a:cxn ang="0">
                    <a:pos x="1488" y="0"/>
                  </a:cxn>
                  <a:cxn ang="0">
                    <a:pos x="0" y="0"/>
                  </a:cxn>
                  <a:cxn ang="0">
                    <a:pos x="0" y="1168"/>
                  </a:cxn>
                </a:cxnLst>
                <a:rect l="0" t="0" r="r" b="b"/>
                <a:pathLst>
                  <a:path w="1504" h="1168">
                    <a:moveTo>
                      <a:pt x="0" y="1168"/>
                    </a:moveTo>
                    <a:lnTo>
                      <a:pt x="1504" y="1168"/>
                    </a:lnTo>
                    <a:lnTo>
                      <a:pt x="1488" y="0"/>
                    </a:lnTo>
                    <a:lnTo>
                      <a:pt x="0" y="0"/>
                    </a:lnTo>
                    <a:lnTo>
                      <a:pt x="0" y="116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99FFCC"/>
                  </a:gs>
                  <a:gs pos="100000">
                    <a:schemeClr val="bg1"/>
                  </a:gs>
                </a:gsLst>
                <a:lin ang="18900000" scaled="1"/>
              </a:gradFill>
              <a:ln w="9525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3200" baseline="-250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37" name="AutoShape 23"/>
              <p:cNvSpPr>
                <a:spLocks noChangeArrowheads="1"/>
              </p:cNvSpPr>
              <p:nvPr/>
            </p:nvSpPr>
            <p:spPr bwMode="auto">
              <a:xfrm>
                <a:off x="416" y="1504"/>
                <a:ext cx="1992" cy="2048"/>
              </a:xfrm>
              <a:prstGeom prst="cube">
                <a:avLst>
                  <a:gd name="adj" fmla="val 25000"/>
                </a:avLst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3200" baseline="-25000">
                  <a:latin typeface="Times New Roman" pitchFamily="18" charset="0"/>
                </a:endParaRPr>
              </a:p>
            </p:txBody>
          </p:sp>
          <p:sp>
            <p:nvSpPr>
              <p:cNvPr id="38" name="Line 24"/>
              <p:cNvSpPr>
                <a:spLocks noChangeShapeType="1"/>
              </p:cNvSpPr>
              <p:nvPr/>
            </p:nvSpPr>
            <p:spPr bwMode="auto">
              <a:xfrm>
                <a:off x="912" y="1496"/>
                <a:ext cx="0" cy="15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25"/>
              <p:cNvSpPr>
                <a:spLocks/>
              </p:cNvSpPr>
              <p:nvPr/>
            </p:nvSpPr>
            <p:spPr bwMode="auto">
              <a:xfrm>
                <a:off x="424" y="3048"/>
                <a:ext cx="1984" cy="496"/>
              </a:xfrm>
              <a:custGeom>
                <a:avLst/>
                <a:gdLst>
                  <a:gd name="T0" fmla="*/ 1984 w 1984"/>
                  <a:gd name="T1" fmla="*/ 8 h 496"/>
                  <a:gd name="T2" fmla="*/ 496 w 1984"/>
                  <a:gd name="T3" fmla="*/ 0 h 496"/>
                  <a:gd name="T4" fmla="*/ 0 w 1984"/>
                  <a:gd name="T5" fmla="*/ 496 h 496"/>
                  <a:gd name="T6" fmla="*/ 0 60000 65536"/>
                  <a:gd name="T7" fmla="*/ 0 60000 65536"/>
                  <a:gd name="T8" fmla="*/ 0 60000 65536"/>
                  <a:gd name="T9" fmla="*/ 0 w 1984"/>
                  <a:gd name="T10" fmla="*/ 0 h 496"/>
                  <a:gd name="T11" fmla="*/ 1984 w 1984"/>
                  <a:gd name="T12" fmla="*/ 496 h 4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4" h="496">
                    <a:moveTo>
                      <a:pt x="1984" y="8"/>
                    </a:moveTo>
                    <a:lnTo>
                      <a:pt x="496" y="0"/>
                    </a:lnTo>
                    <a:lnTo>
                      <a:pt x="0" y="496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 sz="3200" baseline="-25000">
                  <a:latin typeface="Times New Roman" pitchFamily="18" charset="0"/>
                </a:endParaRPr>
              </a:p>
            </p:txBody>
          </p:sp>
          <p:grpSp>
            <p:nvGrpSpPr>
              <p:cNvPr id="40" name="Group 26"/>
              <p:cNvGrpSpPr>
                <a:grpSpLocks/>
              </p:cNvGrpSpPr>
              <p:nvPr/>
            </p:nvGrpSpPr>
            <p:grpSpPr bwMode="auto">
              <a:xfrm>
                <a:off x="2360" y="1256"/>
                <a:ext cx="96" cy="248"/>
                <a:chOff x="2360" y="1256"/>
                <a:chExt cx="96" cy="248"/>
              </a:xfrm>
            </p:grpSpPr>
            <p:sp>
              <p:nvSpPr>
                <p:cNvPr id="50" name="Oval 27"/>
                <p:cNvSpPr>
                  <a:spLocks noChangeArrowheads="1"/>
                </p:cNvSpPr>
                <p:nvPr/>
              </p:nvSpPr>
              <p:spPr bwMode="auto">
                <a:xfrm>
                  <a:off x="2360" y="1256"/>
                  <a:ext cx="96" cy="1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5400000" scaled="1"/>
                </a:gra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3200" baseline="-25000">
                    <a:latin typeface="Times New Roman" pitchFamily="18" charset="0"/>
                  </a:endParaRPr>
                </a:p>
              </p:txBody>
            </p:sp>
            <p:sp>
              <p:nvSpPr>
                <p:cNvPr id="51" name="Freeform 28"/>
                <p:cNvSpPr>
                  <a:spLocks/>
                </p:cNvSpPr>
                <p:nvPr/>
              </p:nvSpPr>
              <p:spPr bwMode="auto">
                <a:xfrm>
                  <a:off x="2400" y="1408"/>
                  <a:ext cx="1" cy="96"/>
                </a:xfrm>
                <a:custGeom>
                  <a:avLst/>
                  <a:gdLst>
                    <a:gd name="T0" fmla="*/ 0 w 1"/>
                    <a:gd name="T1" fmla="*/ 0 h 96"/>
                    <a:gd name="T2" fmla="*/ 0 w 1"/>
                    <a:gd name="T3" fmla="*/ 96 h 96"/>
                    <a:gd name="T4" fmla="*/ 0 60000 65536"/>
                    <a:gd name="T5" fmla="*/ 0 60000 65536"/>
                    <a:gd name="T6" fmla="*/ 0 w 1"/>
                    <a:gd name="T7" fmla="*/ 0 h 96"/>
                    <a:gd name="T8" fmla="*/ 1 w 1"/>
                    <a:gd name="T9" fmla="*/ 96 h 9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96">
                      <a:moveTo>
                        <a:pt x="0" y="0"/>
                      </a:moveTo>
                      <a:lnTo>
                        <a:pt x="0" y="96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3200" baseline="-250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1" name="Group 29"/>
              <p:cNvGrpSpPr>
                <a:grpSpLocks/>
              </p:cNvGrpSpPr>
              <p:nvPr/>
            </p:nvGrpSpPr>
            <p:grpSpPr bwMode="auto">
              <a:xfrm>
                <a:off x="880" y="1280"/>
                <a:ext cx="96" cy="248"/>
                <a:chOff x="2360" y="1256"/>
                <a:chExt cx="96" cy="248"/>
              </a:xfrm>
            </p:grpSpPr>
            <p:sp>
              <p:nvSpPr>
                <p:cNvPr id="48" name="Oval 30"/>
                <p:cNvSpPr>
                  <a:spLocks noChangeArrowheads="1"/>
                </p:cNvSpPr>
                <p:nvPr/>
              </p:nvSpPr>
              <p:spPr bwMode="auto">
                <a:xfrm>
                  <a:off x="2360" y="1256"/>
                  <a:ext cx="96" cy="1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5400000" scaled="1"/>
                </a:gra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3200" baseline="-25000">
                    <a:latin typeface="Times New Roman" pitchFamily="18" charset="0"/>
                  </a:endParaRPr>
                </a:p>
              </p:txBody>
            </p:sp>
            <p:sp>
              <p:nvSpPr>
                <p:cNvPr id="49" name="Freeform 31"/>
                <p:cNvSpPr>
                  <a:spLocks/>
                </p:cNvSpPr>
                <p:nvPr/>
              </p:nvSpPr>
              <p:spPr bwMode="auto">
                <a:xfrm>
                  <a:off x="2400" y="1408"/>
                  <a:ext cx="1" cy="96"/>
                </a:xfrm>
                <a:custGeom>
                  <a:avLst/>
                  <a:gdLst>
                    <a:gd name="T0" fmla="*/ 0 w 1"/>
                    <a:gd name="T1" fmla="*/ 0 h 96"/>
                    <a:gd name="T2" fmla="*/ 0 w 1"/>
                    <a:gd name="T3" fmla="*/ 96 h 96"/>
                    <a:gd name="T4" fmla="*/ 0 60000 65536"/>
                    <a:gd name="T5" fmla="*/ 0 60000 65536"/>
                    <a:gd name="T6" fmla="*/ 0 w 1"/>
                    <a:gd name="T7" fmla="*/ 0 h 96"/>
                    <a:gd name="T8" fmla="*/ 1 w 1"/>
                    <a:gd name="T9" fmla="*/ 96 h 9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96">
                      <a:moveTo>
                        <a:pt x="0" y="0"/>
                      </a:moveTo>
                      <a:lnTo>
                        <a:pt x="0" y="96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3200" baseline="-250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2" name="Group 32"/>
              <p:cNvGrpSpPr>
                <a:grpSpLocks/>
              </p:cNvGrpSpPr>
              <p:nvPr/>
            </p:nvGrpSpPr>
            <p:grpSpPr bwMode="auto">
              <a:xfrm>
                <a:off x="376" y="1784"/>
                <a:ext cx="96" cy="248"/>
                <a:chOff x="2360" y="1256"/>
                <a:chExt cx="96" cy="248"/>
              </a:xfrm>
            </p:grpSpPr>
            <p:sp>
              <p:nvSpPr>
                <p:cNvPr id="46" name="Oval 33"/>
                <p:cNvSpPr>
                  <a:spLocks noChangeArrowheads="1"/>
                </p:cNvSpPr>
                <p:nvPr/>
              </p:nvSpPr>
              <p:spPr bwMode="auto">
                <a:xfrm>
                  <a:off x="2360" y="1256"/>
                  <a:ext cx="96" cy="1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5400000" scaled="1"/>
                </a:gra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3200" baseline="-25000">
                    <a:latin typeface="Times New Roman" pitchFamily="18" charset="0"/>
                  </a:endParaRPr>
                </a:p>
              </p:txBody>
            </p:sp>
            <p:sp>
              <p:nvSpPr>
                <p:cNvPr id="47" name="Freeform 34"/>
                <p:cNvSpPr>
                  <a:spLocks/>
                </p:cNvSpPr>
                <p:nvPr/>
              </p:nvSpPr>
              <p:spPr bwMode="auto">
                <a:xfrm>
                  <a:off x="2400" y="1408"/>
                  <a:ext cx="1" cy="96"/>
                </a:xfrm>
                <a:custGeom>
                  <a:avLst/>
                  <a:gdLst>
                    <a:gd name="T0" fmla="*/ 0 w 1"/>
                    <a:gd name="T1" fmla="*/ 0 h 96"/>
                    <a:gd name="T2" fmla="*/ 0 w 1"/>
                    <a:gd name="T3" fmla="*/ 96 h 96"/>
                    <a:gd name="T4" fmla="*/ 0 60000 65536"/>
                    <a:gd name="T5" fmla="*/ 0 60000 65536"/>
                    <a:gd name="T6" fmla="*/ 0 w 1"/>
                    <a:gd name="T7" fmla="*/ 0 h 96"/>
                    <a:gd name="T8" fmla="*/ 1 w 1"/>
                    <a:gd name="T9" fmla="*/ 96 h 9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96">
                      <a:moveTo>
                        <a:pt x="0" y="0"/>
                      </a:moveTo>
                      <a:lnTo>
                        <a:pt x="0" y="96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3200" baseline="-250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" name="Group 35"/>
              <p:cNvGrpSpPr>
                <a:grpSpLocks/>
              </p:cNvGrpSpPr>
              <p:nvPr/>
            </p:nvGrpSpPr>
            <p:grpSpPr bwMode="auto">
              <a:xfrm>
                <a:off x="1864" y="1792"/>
                <a:ext cx="96" cy="248"/>
                <a:chOff x="2360" y="1256"/>
                <a:chExt cx="96" cy="248"/>
              </a:xfrm>
            </p:grpSpPr>
            <p:sp>
              <p:nvSpPr>
                <p:cNvPr id="44" name="Oval 36"/>
                <p:cNvSpPr>
                  <a:spLocks noChangeArrowheads="1"/>
                </p:cNvSpPr>
                <p:nvPr/>
              </p:nvSpPr>
              <p:spPr bwMode="auto">
                <a:xfrm>
                  <a:off x="2360" y="1256"/>
                  <a:ext cx="96" cy="1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7676"/>
                    </a:gs>
                    <a:gs pos="50000">
                      <a:srgbClr val="00FFFF"/>
                    </a:gs>
                    <a:gs pos="100000">
                      <a:srgbClr val="007676"/>
                    </a:gs>
                  </a:gsLst>
                  <a:lin ang="5400000" scaled="1"/>
                </a:gra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3200" baseline="-25000">
                    <a:latin typeface="Times New Roman" pitchFamily="18" charset="0"/>
                  </a:endParaRPr>
                </a:p>
              </p:txBody>
            </p:sp>
            <p:sp>
              <p:nvSpPr>
                <p:cNvPr id="45" name="Freeform 37"/>
                <p:cNvSpPr>
                  <a:spLocks/>
                </p:cNvSpPr>
                <p:nvPr/>
              </p:nvSpPr>
              <p:spPr bwMode="auto">
                <a:xfrm>
                  <a:off x="2400" y="1408"/>
                  <a:ext cx="1" cy="96"/>
                </a:xfrm>
                <a:custGeom>
                  <a:avLst/>
                  <a:gdLst>
                    <a:gd name="T0" fmla="*/ 0 w 1"/>
                    <a:gd name="T1" fmla="*/ 0 h 96"/>
                    <a:gd name="T2" fmla="*/ 0 w 1"/>
                    <a:gd name="T3" fmla="*/ 96 h 96"/>
                    <a:gd name="T4" fmla="*/ 0 60000 65536"/>
                    <a:gd name="T5" fmla="*/ 0 60000 65536"/>
                    <a:gd name="T6" fmla="*/ 0 w 1"/>
                    <a:gd name="T7" fmla="*/ 0 h 96"/>
                    <a:gd name="T8" fmla="*/ 1 w 1"/>
                    <a:gd name="T9" fmla="*/ 96 h 9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96">
                      <a:moveTo>
                        <a:pt x="0" y="0"/>
                      </a:moveTo>
                      <a:lnTo>
                        <a:pt x="0" y="96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3200" baseline="-25000">
                    <a:latin typeface="Times New Roman" pitchFamily="18" charset="0"/>
                  </a:endParaRPr>
                </a:p>
              </p:txBody>
            </p:sp>
          </p:grpSp>
        </p:grpSp>
        <p:pic>
          <p:nvPicPr>
            <p:cNvPr id="18" name="Picture 38" descr="f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3631" y="3102"/>
              <a:ext cx="442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39"/>
            <p:cNvGrpSpPr>
              <a:grpSpLocks/>
            </p:cNvGrpSpPr>
            <p:nvPr/>
          </p:nvGrpSpPr>
          <p:grpSpPr bwMode="auto">
            <a:xfrm>
              <a:off x="3852" y="3544"/>
              <a:ext cx="105" cy="200"/>
              <a:chOff x="1448" y="3448"/>
              <a:chExt cx="304" cy="472"/>
            </a:xfrm>
          </p:grpSpPr>
          <p:sp>
            <p:nvSpPr>
              <p:cNvPr id="31" name="Freeform 40"/>
              <p:cNvSpPr>
                <a:spLocks/>
              </p:cNvSpPr>
              <p:nvPr/>
            </p:nvSpPr>
            <p:spPr bwMode="auto">
              <a:xfrm>
                <a:off x="1648" y="3488"/>
                <a:ext cx="104" cy="400"/>
              </a:xfrm>
              <a:custGeom>
                <a:avLst/>
                <a:gdLst>
                  <a:gd name="T0" fmla="*/ 0 w 104"/>
                  <a:gd name="T1" fmla="*/ 400 h 400"/>
                  <a:gd name="T2" fmla="*/ 72 w 104"/>
                  <a:gd name="T3" fmla="*/ 336 h 400"/>
                  <a:gd name="T4" fmla="*/ 80 w 104"/>
                  <a:gd name="T5" fmla="*/ 272 h 400"/>
                  <a:gd name="T6" fmla="*/ 16 w 104"/>
                  <a:gd name="T7" fmla="*/ 200 h 400"/>
                  <a:gd name="T8" fmla="*/ 48 w 104"/>
                  <a:gd name="T9" fmla="*/ 96 h 400"/>
                  <a:gd name="T10" fmla="*/ 104 w 104"/>
                  <a:gd name="T11" fmla="*/ 0 h 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400"/>
                  <a:gd name="T20" fmla="*/ 104 w 104"/>
                  <a:gd name="T21" fmla="*/ 400 h 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400">
                    <a:moveTo>
                      <a:pt x="0" y="400"/>
                    </a:moveTo>
                    <a:cubicBezTo>
                      <a:pt x="29" y="378"/>
                      <a:pt x="59" y="357"/>
                      <a:pt x="72" y="336"/>
                    </a:cubicBezTo>
                    <a:cubicBezTo>
                      <a:pt x="85" y="315"/>
                      <a:pt x="89" y="295"/>
                      <a:pt x="80" y="272"/>
                    </a:cubicBezTo>
                    <a:cubicBezTo>
                      <a:pt x="71" y="249"/>
                      <a:pt x="21" y="229"/>
                      <a:pt x="16" y="200"/>
                    </a:cubicBezTo>
                    <a:cubicBezTo>
                      <a:pt x="11" y="171"/>
                      <a:pt x="33" y="129"/>
                      <a:pt x="48" y="96"/>
                    </a:cubicBezTo>
                    <a:cubicBezTo>
                      <a:pt x="63" y="63"/>
                      <a:pt x="95" y="16"/>
                      <a:pt x="104" y="0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3200" baseline="-25000">
                  <a:latin typeface="Times New Roman" pitchFamily="18" charset="0"/>
                </a:endParaRPr>
              </a:p>
            </p:txBody>
          </p:sp>
          <p:sp>
            <p:nvSpPr>
              <p:cNvPr id="32" name="Freeform 41"/>
              <p:cNvSpPr>
                <a:spLocks/>
              </p:cNvSpPr>
              <p:nvPr/>
            </p:nvSpPr>
            <p:spPr bwMode="auto">
              <a:xfrm rot="19539359" flipV="1">
                <a:off x="1448" y="3520"/>
                <a:ext cx="104" cy="400"/>
              </a:xfrm>
              <a:custGeom>
                <a:avLst/>
                <a:gdLst>
                  <a:gd name="T0" fmla="*/ 0 w 104"/>
                  <a:gd name="T1" fmla="*/ 400 h 400"/>
                  <a:gd name="T2" fmla="*/ 72 w 104"/>
                  <a:gd name="T3" fmla="*/ 336 h 400"/>
                  <a:gd name="T4" fmla="*/ 80 w 104"/>
                  <a:gd name="T5" fmla="*/ 272 h 400"/>
                  <a:gd name="T6" fmla="*/ 16 w 104"/>
                  <a:gd name="T7" fmla="*/ 200 h 400"/>
                  <a:gd name="T8" fmla="*/ 48 w 104"/>
                  <a:gd name="T9" fmla="*/ 96 h 400"/>
                  <a:gd name="T10" fmla="*/ 104 w 104"/>
                  <a:gd name="T11" fmla="*/ 0 h 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400"/>
                  <a:gd name="T20" fmla="*/ 104 w 104"/>
                  <a:gd name="T21" fmla="*/ 400 h 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400">
                    <a:moveTo>
                      <a:pt x="0" y="400"/>
                    </a:moveTo>
                    <a:cubicBezTo>
                      <a:pt x="29" y="378"/>
                      <a:pt x="59" y="357"/>
                      <a:pt x="72" y="336"/>
                    </a:cubicBezTo>
                    <a:cubicBezTo>
                      <a:pt x="85" y="315"/>
                      <a:pt x="89" y="295"/>
                      <a:pt x="80" y="272"/>
                    </a:cubicBezTo>
                    <a:cubicBezTo>
                      <a:pt x="71" y="249"/>
                      <a:pt x="21" y="229"/>
                      <a:pt x="16" y="200"/>
                    </a:cubicBezTo>
                    <a:cubicBezTo>
                      <a:pt x="11" y="171"/>
                      <a:pt x="33" y="129"/>
                      <a:pt x="48" y="96"/>
                    </a:cubicBezTo>
                    <a:cubicBezTo>
                      <a:pt x="63" y="63"/>
                      <a:pt x="95" y="16"/>
                      <a:pt x="104" y="0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3200" baseline="-25000">
                  <a:latin typeface="Times New Roman" pitchFamily="18" charset="0"/>
                </a:endParaRPr>
              </a:p>
            </p:txBody>
          </p:sp>
          <p:sp>
            <p:nvSpPr>
              <p:cNvPr id="33" name="Freeform 42"/>
              <p:cNvSpPr>
                <a:spLocks/>
              </p:cNvSpPr>
              <p:nvPr/>
            </p:nvSpPr>
            <p:spPr bwMode="auto">
              <a:xfrm flipV="1">
                <a:off x="1576" y="3448"/>
                <a:ext cx="104" cy="400"/>
              </a:xfrm>
              <a:custGeom>
                <a:avLst/>
                <a:gdLst>
                  <a:gd name="T0" fmla="*/ 0 w 104"/>
                  <a:gd name="T1" fmla="*/ 400 h 400"/>
                  <a:gd name="T2" fmla="*/ 72 w 104"/>
                  <a:gd name="T3" fmla="*/ 336 h 400"/>
                  <a:gd name="T4" fmla="*/ 80 w 104"/>
                  <a:gd name="T5" fmla="*/ 272 h 400"/>
                  <a:gd name="T6" fmla="*/ 16 w 104"/>
                  <a:gd name="T7" fmla="*/ 200 h 400"/>
                  <a:gd name="T8" fmla="*/ 48 w 104"/>
                  <a:gd name="T9" fmla="*/ 96 h 400"/>
                  <a:gd name="T10" fmla="*/ 104 w 104"/>
                  <a:gd name="T11" fmla="*/ 0 h 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400"/>
                  <a:gd name="T20" fmla="*/ 104 w 104"/>
                  <a:gd name="T21" fmla="*/ 400 h 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400">
                    <a:moveTo>
                      <a:pt x="0" y="400"/>
                    </a:moveTo>
                    <a:cubicBezTo>
                      <a:pt x="29" y="378"/>
                      <a:pt x="59" y="357"/>
                      <a:pt x="72" y="336"/>
                    </a:cubicBezTo>
                    <a:cubicBezTo>
                      <a:pt x="85" y="315"/>
                      <a:pt x="89" y="295"/>
                      <a:pt x="80" y="272"/>
                    </a:cubicBezTo>
                    <a:cubicBezTo>
                      <a:pt x="71" y="249"/>
                      <a:pt x="21" y="229"/>
                      <a:pt x="16" y="200"/>
                    </a:cubicBezTo>
                    <a:cubicBezTo>
                      <a:pt x="11" y="171"/>
                      <a:pt x="33" y="129"/>
                      <a:pt x="48" y="96"/>
                    </a:cubicBezTo>
                    <a:cubicBezTo>
                      <a:pt x="63" y="63"/>
                      <a:pt x="95" y="16"/>
                      <a:pt x="104" y="0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3200" baseline="-25000">
                  <a:latin typeface="Times New Roman" pitchFamily="18" charset="0"/>
                </a:endParaRPr>
              </a:p>
            </p:txBody>
          </p:sp>
        </p:grpSp>
        <p:sp>
          <p:nvSpPr>
            <p:cNvPr id="20" name="Freeform 43"/>
            <p:cNvSpPr>
              <a:spLocks/>
            </p:cNvSpPr>
            <p:nvPr/>
          </p:nvSpPr>
          <p:spPr bwMode="auto">
            <a:xfrm rot="771150">
              <a:off x="3823" y="3694"/>
              <a:ext cx="108" cy="77"/>
            </a:xfrm>
            <a:custGeom>
              <a:avLst/>
              <a:gdLst>
                <a:gd name="T0" fmla="*/ 0 w 240"/>
                <a:gd name="T1" fmla="*/ 104 h 104"/>
                <a:gd name="T2" fmla="*/ 88 w 240"/>
                <a:gd name="T3" fmla="*/ 0 h 104"/>
                <a:gd name="T4" fmla="*/ 240 w 240"/>
                <a:gd name="T5" fmla="*/ 24 h 104"/>
                <a:gd name="T6" fmla="*/ 136 w 240"/>
                <a:gd name="T7" fmla="*/ 72 h 104"/>
                <a:gd name="T8" fmla="*/ 0 w 240"/>
                <a:gd name="T9" fmla="*/ 10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04"/>
                <a:gd name="T17" fmla="*/ 240 w 240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04">
                  <a:moveTo>
                    <a:pt x="0" y="104"/>
                  </a:moveTo>
                  <a:lnTo>
                    <a:pt x="88" y="0"/>
                  </a:lnTo>
                  <a:lnTo>
                    <a:pt x="240" y="24"/>
                  </a:lnTo>
                  <a:lnTo>
                    <a:pt x="136" y="72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21" name="Freeform 44"/>
            <p:cNvSpPr>
              <a:spLocks/>
            </p:cNvSpPr>
            <p:nvPr/>
          </p:nvSpPr>
          <p:spPr bwMode="auto">
            <a:xfrm rot="771150">
              <a:off x="4211" y="3674"/>
              <a:ext cx="82" cy="82"/>
            </a:xfrm>
            <a:custGeom>
              <a:avLst/>
              <a:gdLst>
                <a:gd name="T0" fmla="*/ 0 w 240"/>
                <a:gd name="T1" fmla="*/ 104 h 104"/>
                <a:gd name="T2" fmla="*/ 88 w 240"/>
                <a:gd name="T3" fmla="*/ 0 h 104"/>
                <a:gd name="T4" fmla="*/ 240 w 240"/>
                <a:gd name="T5" fmla="*/ 24 h 104"/>
                <a:gd name="T6" fmla="*/ 136 w 240"/>
                <a:gd name="T7" fmla="*/ 72 h 104"/>
                <a:gd name="T8" fmla="*/ 0 w 240"/>
                <a:gd name="T9" fmla="*/ 10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04"/>
                <a:gd name="T17" fmla="*/ 240 w 240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04">
                  <a:moveTo>
                    <a:pt x="0" y="104"/>
                  </a:moveTo>
                  <a:lnTo>
                    <a:pt x="88" y="0"/>
                  </a:lnTo>
                  <a:lnTo>
                    <a:pt x="240" y="24"/>
                  </a:lnTo>
                  <a:lnTo>
                    <a:pt x="136" y="72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22" name="plant"/>
            <p:cNvSpPr>
              <a:spLocks noEditPoints="1" noChangeArrowheads="1"/>
            </p:cNvSpPr>
            <p:nvPr/>
          </p:nvSpPr>
          <p:spPr bwMode="auto">
            <a:xfrm>
              <a:off x="4092" y="3621"/>
              <a:ext cx="157" cy="73"/>
            </a:xfrm>
            <a:custGeom>
              <a:avLst/>
              <a:gdLst>
                <a:gd name="T0" fmla="*/ 0 w 21600"/>
                <a:gd name="T1" fmla="*/ 0 h 21600"/>
                <a:gd name="T2" fmla="*/ 79 w 21600"/>
                <a:gd name="T3" fmla="*/ 0 h 21600"/>
                <a:gd name="T4" fmla="*/ 157 w 21600"/>
                <a:gd name="T5" fmla="*/ 0 h 21600"/>
                <a:gd name="T6" fmla="*/ 157 w 21600"/>
                <a:gd name="T7" fmla="*/ 37 h 21600"/>
                <a:gd name="T8" fmla="*/ 157 w 21600"/>
                <a:gd name="T9" fmla="*/ 73 h 21600"/>
                <a:gd name="T10" fmla="*/ 79 w 21600"/>
                <a:gd name="T11" fmla="*/ 73 h 21600"/>
                <a:gd name="T12" fmla="*/ 0 w 21600"/>
                <a:gd name="T13" fmla="*/ 73 h 21600"/>
                <a:gd name="T14" fmla="*/ 0 w 21600"/>
                <a:gd name="T15" fmla="*/ 3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154 w 21600"/>
                <a:gd name="T25" fmla="*/ 10060 h 21600"/>
                <a:gd name="T26" fmla="*/ 14583 w 21600"/>
                <a:gd name="T27" fmla="*/ 1361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23" name="Freeform 46"/>
            <p:cNvSpPr>
              <a:spLocks/>
            </p:cNvSpPr>
            <p:nvPr/>
          </p:nvSpPr>
          <p:spPr bwMode="auto">
            <a:xfrm rot="3063331">
              <a:off x="3765" y="3653"/>
              <a:ext cx="27" cy="139"/>
            </a:xfrm>
            <a:custGeom>
              <a:avLst/>
              <a:gdLst>
                <a:gd name="T0" fmla="*/ 0 w 240"/>
                <a:gd name="T1" fmla="*/ 104 h 104"/>
                <a:gd name="T2" fmla="*/ 88 w 240"/>
                <a:gd name="T3" fmla="*/ 0 h 104"/>
                <a:gd name="T4" fmla="*/ 240 w 240"/>
                <a:gd name="T5" fmla="*/ 24 h 104"/>
                <a:gd name="T6" fmla="*/ 136 w 240"/>
                <a:gd name="T7" fmla="*/ 72 h 104"/>
                <a:gd name="T8" fmla="*/ 0 w 240"/>
                <a:gd name="T9" fmla="*/ 10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04"/>
                <a:gd name="T17" fmla="*/ 240 w 240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04">
                  <a:moveTo>
                    <a:pt x="0" y="104"/>
                  </a:moveTo>
                  <a:lnTo>
                    <a:pt x="88" y="0"/>
                  </a:lnTo>
                  <a:lnTo>
                    <a:pt x="240" y="24"/>
                  </a:lnTo>
                  <a:lnTo>
                    <a:pt x="136" y="72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24" name="Freeform 47"/>
            <p:cNvSpPr>
              <a:spLocks/>
            </p:cNvSpPr>
            <p:nvPr/>
          </p:nvSpPr>
          <p:spPr bwMode="auto">
            <a:xfrm rot="10062463">
              <a:off x="3937" y="3648"/>
              <a:ext cx="93" cy="52"/>
            </a:xfrm>
            <a:custGeom>
              <a:avLst/>
              <a:gdLst>
                <a:gd name="T0" fmla="*/ 0 w 240"/>
                <a:gd name="T1" fmla="*/ 104 h 104"/>
                <a:gd name="T2" fmla="*/ 88 w 240"/>
                <a:gd name="T3" fmla="*/ 0 h 104"/>
                <a:gd name="T4" fmla="*/ 240 w 240"/>
                <a:gd name="T5" fmla="*/ 24 h 104"/>
                <a:gd name="T6" fmla="*/ 136 w 240"/>
                <a:gd name="T7" fmla="*/ 72 h 104"/>
                <a:gd name="T8" fmla="*/ 0 w 240"/>
                <a:gd name="T9" fmla="*/ 10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04"/>
                <a:gd name="T17" fmla="*/ 240 w 240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04">
                  <a:moveTo>
                    <a:pt x="0" y="104"/>
                  </a:moveTo>
                  <a:lnTo>
                    <a:pt x="88" y="0"/>
                  </a:lnTo>
                  <a:lnTo>
                    <a:pt x="240" y="24"/>
                  </a:lnTo>
                  <a:lnTo>
                    <a:pt x="136" y="72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25" name="Freeform 48"/>
            <p:cNvSpPr>
              <a:spLocks/>
            </p:cNvSpPr>
            <p:nvPr/>
          </p:nvSpPr>
          <p:spPr bwMode="auto">
            <a:xfrm rot="771150">
              <a:off x="4582" y="3455"/>
              <a:ext cx="53" cy="88"/>
            </a:xfrm>
            <a:custGeom>
              <a:avLst/>
              <a:gdLst>
                <a:gd name="T0" fmla="*/ 0 w 240"/>
                <a:gd name="T1" fmla="*/ 104 h 104"/>
                <a:gd name="T2" fmla="*/ 88 w 240"/>
                <a:gd name="T3" fmla="*/ 0 h 104"/>
                <a:gd name="T4" fmla="*/ 240 w 240"/>
                <a:gd name="T5" fmla="*/ 24 h 104"/>
                <a:gd name="T6" fmla="*/ 136 w 240"/>
                <a:gd name="T7" fmla="*/ 72 h 104"/>
                <a:gd name="T8" fmla="*/ 0 w 240"/>
                <a:gd name="T9" fmla="*/ 10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04"/>
                <a:gd name="T17" fmla="*/ 240 w 240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04">
                  <a:moveTo>
                    <a:pt x="0" y="104"/>
                  </a:moveTo>
                  <a:lnTo>
                    <a:pt x="88" y="0"/>
                  </a:lnTo>
                  <a:lnTo>
                    <a:pt x="240" y="24"/>
                  </a:lnTo>
                  <a:lnTo>
                    <a:pt x="136" y="72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26" name="plant"/>
            <p:cNvSpPr>
              <a:spLocks noEditPoints="1" noChangeArrowheads="1"/>
            </p:cNvSpPr>
            <p:nvPr/>
          </p:nvSpPr>
          <p:spPr bwMode="auto">
            <a:xfrm>
              <a:off x="3588" y="3686"/>
              <a:ext cx="167" cy="68"/>
            </a:xfrm>
            <a:custGeom>
              <a:avLst/>
              <a:gdLst>
                <a:gd name="T0" fmla="*/ 0 w 21600"/>
                <a:gd name="T1" fmla="*/ 0 h 21600"/>
                <a:gd name="T2" fmla="*/ 84 w 21600"/>
                <a:gd name="T3" fmla="*/ 0 h 21600"/>
                <a:gd name="T4" fmla="*/ 167 w 21600"/>
                <a:gd name="T5" fmla="*/ 0 h 21600"/>
                <a:gd name="T6" fmla="*/ 167 w 21600"/>
                <a:gd name="T7" fmla="*/ 34 h 21600"/>
                <a:gd name="T8" fmla="*/ 167 w 21600"/>
                <a:gd name="T9" fmla="*/ 68 h 21600"/>
                <a:gd name="T10" fmla="*/ 84 w 21600"/>
                <a:gd name="T11" fmla="*/ 68 h 21600"/>
                <a:gd name="T12" fmla="*/ 0 w 21600"/>
                <a:gd name="T13" fmla="*/ 68 h 21600"/>
                <a:gd name="T14" fmla="*/ 0 w 21600"/>
                <a:gd name="T15" fmla="*/ 3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114 w 21600"/>
                <a:gd name="T25" fmla="*/ 10165 h 21600"/>
                <a:gd name="T26" fmla="*/ 14486 w 21600"/>
                <a:gd name="T27" fmla="*/ 1365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grpSp>
          <p:nvGrpSpPr>
            <p:cNvPr id="27" name="Group 50"/>
            <p:cNvGrpSpPr>
              <a:grpSpLocks/>
            </p:cNvGrpSpPr>
            <p:nvPr/>
          </p:nvGrpSpPr>
          <p:grpSpPr bwMode="auto">
            <a:xfrm rot="1124159">
              <a:off x="4597" y="3251"/>
              <a:ext cx="26" cy="246"/>
              <a:chOff x="1448" y="3448"/>
              <a:chExt cx="304" cy="472"/>
            </a:xfrm>
          </p:grpSpPr>
          <p:sp>
            <p:nvSpPr>
              <p:cNvPr id="28" name="Freeform 51"/>
              <p:cNvSpPr>
                <a:spLocks/>
              </p:cNvSpPr>
              <p:nvPr/>
            </p:nvSpPr>
            <p:spPr bwMode="auto">
              <a:xfrm>
                <a:off x="1648" y="3488"/>
                <a:ext cx="104" cy="400"/>
              </a:xfrm>
              <a:custGeom>
                <a:avLst/>
                <a:gdLst>
                  <a:gd name="T0" fmla="*/ 0 w 104"/>
                  <a:gd name="T1" fmla="*/ 400 h 400"/>
                  <a:gd name="T2" fmla="*/ 72 w 104"/>
                  <a:gd name="T3" fmla="*/ 336 h 400"/>
                  <a:gd name="T4" fmla="*/ 80 w 104"/>
                  <a:gd name="T5" fmla="*/ 272 h 400"/>
                  <a:gd name="T6" fmla="*/ 16 w 104"/>
                  <a:gd name="T7" fmla="*/ 200 h 400"/>
                  <a:gd name="T8" fmla="*/ 48 w 104"/>
                  <a:gd name="T9" fmla="*/ 96 h 400"/>
                  <a:gd name="T10" fmla="*/ 104 w 104"/>
                  <a:gd name="T11" fmla="*/ 0 h 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400"/>
                  <a:gd name="T20" fmla="*/ 104 w 104"/>
                  <a:gd name="T21" fmla="*/ 400 h 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400">
                    <a:moveTo>
                      <a:pt x="0" y="400"/>
                    </a:moveTo>
                    <a:cubicBezTo>
                      <a:pt x="29" y="378"/>
                      <a:pt x="59" y="357"/>
                      <a:pt x="72" y="336"/>
                    </a:cubicBezTo>
                    <a:cubicBezTo>
                      <a:pt x="85" y="315"/>
                      <a:pt x="89" y="295"/>
                      <a:pt x="80" y="272"/>
                    </a:cubicBezTo>
                    <a:cubicBezTo>
                      <a:pt x="71" y="249"/>
                      <a:pt x="21" y="229"/>
                      <a:pt x="16" y="200"/>
                    </a:cubicBezTo>
                    <a:cubicBezTo>
                      <a:pt x="11" y="171"/>
                      <a:pt x="33" y="129"/>
                      <a:pt x="48" y="96"/>
                    </a:cubicBezTo>
                    <a:cubicBezTo>
                      <a:pt x="63" y="63"/>
                      <a:pt x="95" y="16"/>
                      <a:pt x="104" y="0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3200" baseline="-25000">
                  <a:latin typeface="Times New Roman" pitchFamily="18" charset="0"/>
                </a:endParaRPr>
              </a:p>
            </p:txBody>
          </p:sp>
          <p:sp>
            <p:nvSpPr>
              <p:cNvPr id="29" name="Freeform 52"/>
              <p:cNvSpPr>
                <a:spLocks/>
              </p:cNvSpPr>
              <p:nvPr/>
            </p:nvSpPr>
            <p:spPr bwMode="auto">
              <a:xfrm rot="19539359" flipV="1">
                <a:off x="1448" y="3520"/>
                <a:ext cx="104" cy="400"/>
              </a:xfrm>
              <a:custGeom>
                <a:avLst/>
                <a:gdLst>
                  <a:gd name="T0" fmla="*/ 0 w 104"/>
                  <a:gd name="T1" fmla="*/ 400 h 400"/>
                  <a:gd name="T2" fmla="*/ 72 w 104"/>
                  <a:gd name="T3" fmla="*/ 336 h 400"/>
                  <a:gd name="T4" fmla="*/ 80 w 104"/>
                  <a:gd name="T5" fmla="*/ 272 h 400"/>
                  <a:gd name="T6" fmla="*/ 16 w 104"/>
                  <a:gd name="T7" fmla="*/ 200 h 400"/>
                  <a:gd name="T8" fmla="*/ 48 w 104"/>
                  <a:gd name="T9" fmla="*/ 96 h 400"/>
                  <a:gd name="T10" fmla="*/ 104 w 104"/>
                  <a:gd name="T11" fmla="*/ 0 h 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400"/>
                  <a:gd name="T20" fmla="*/ 104 w 104"/>
                  <a:gd name="T21" fmla="*/ 400 h 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400">
                    <a:moveTo>
                      <a:pt x="0" y="400"/>
                    </a:moveTo>
                    <a:cubicBezTo>
                      <a:pt x="29" y="378"/>
                      <a:pt x="59" y="357"/>
                      <a:pt x="72" y="336"/>
                    </a:cubicBezTo>
                    <a:cubicBezTo>
                      <a:pt x="85" y="315"/>
                      <a:pt x="89" y="295"/>
                      <a:pt x="80" y="272"/>
                    </a:cubicBezTo>
                    <a:cubicBezTo>
                      <a:pt x="71" y="249"/>
                      <a:pt x="21" y="229"/>
                      <a:pt x="16" y="200"/>
                    </a:cubicBezTo>
                    <a:cubicBezTo>
                      <a:pt x="11" y="171"/>
                      <a:pt x="33" y="129"/>
                      <a:pt x="48" y="96"/>
                    </a:cubicBezTo>
                    <a:cubicBezTo>
                      <a:pt x="63" y="63"/>
                      <a:pt x="95" y="16"/>
                      <a:pt x="104" y="0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3200" baseline="-25000">
                  <a:latin typeface="Times New Roman" pitchFamily="18" charset="0"/>
                </a:endParaRPr>
              </a:p>
            </p:txBody>
          </p:sp>
          <p:sp>
            <p:nvSpPr>
              <p:cNvPr id="30" name="Freeform 53"/>
              <p:cNvSpPr>
                <a:spLocks/>
              </p:cNvSpPr>
              <p:nvPr/>
            </p:nvSpPr>
            <p:spPr bwMode="auto">
              <a:xfrm flipV="1">
                <a:off x="1576" y="3448"/>
                <a:ext cx="104" cy="400"/>
              </a:xfrm>
              <a:custGeom>
                <a:avLst/>
                <a:gdLst>
                  <a:gd name="T0" fmla="*/ 0 w 104"/>
                  <a:gd name="T1" fmla="*/ 400 h 400"/>
                  <a:gd name="T2" fmla="*/ 72 w 104"/>
                  <a:gd name="T3" fmla="*/ 336 h 400"/>
                  <a:gd name="T4" fmla="*/ 80 w 104"/>
                  <a:gd name="T5" fmla="*/ 272 h 400"/>
                  <a:gd name="T6" fmla="*/ 16 w 104"/>
                  <a:gd name="T7" fmla="*/ 200 h 400"/>
                  <a:gd name="T8" fmla="*/ 48 w 104"/>
                  <a:gd name="T9" fmla="*/ 96 h 400"/>
                  <a:gd name="T10" fmla="*/ 104 w 104"/>
                  <a:gd name="T11" fmla="*/ 0 h 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400"/>
                  <a:gd name="T20" fmla="*/ 104 w 104"/>
                  <a:gd name="T21" fmla="*/ 400 h 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400">
                    <a:moveTo>
                      <a:pt x="0" y="400"/>
                    </a:moveTo>
                    <a:cubicBezTo>
                      <a:pt x="29" y="378"/>
                      <a:pt x="59" y="357"/>
                      <a:pt x="72" y="336"/>
                    </a:cubicBezTo>
                    <a:cubicBezTo>
                      <a:pt x="85" y="315"/>
                      <a:pt x="89" y="295"/>
                      <a:pt x="80" y="272"/>
                    </a:cubicBezTo>
                    <a:cubicBezTo>
                      <a:pt x="71" y="249"/>
                      <a:pt x="21" y="229"/>
                      <a:pt x="16" y="200"/>
                    </a:cubicBezTo>
                    <a:cubicBezTo>
                      <a:pt x="11" y="171"/>
                      <a:pt x="33" y="129"/>
                      <a:pt x="48" y="96"/>
                    </a:cubicBezTo>
                    <a:cubicBezTo>
                      <a:pt x="63" y="63"/>
                      <a:pt x="95" y="16"/>
                      <a:pt x="104" y="0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3200" baseline="-250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6" name="Group 194"/>
          <p:cNvGrpSpPr>
            <a:grpSpLocks/>
          </p:cNvGrpSpPr>
          <p:nvPr/>
        </p:nvGrpSpPr>
        <p:grpSpPr bwMode="auto">
          <a:xfrm>
            <a:off x="3797300" y="1676400"/>
            <a:ext cx="2057400" cy="1289050"/>
            <a:chOff x="2288" y="476"/>
            <a:chExt cx="1296" cy="812"/>
          </a:xfrm>
        </p:grpSpPr>
        <p:sp>
          <p:nvSpPr>
            <p:cNvPr id="7" name="AutoShape 184" descr="Розовая тисненая бумага"/>
            <p:cNvSpPr>
              <a:spLocks noChangeArrowheads="1"/>
            </p:cNvSpPr>
            <p:nvPr/>
          </p:nvSpPr>
          <p:spPr bwMode="auto">
            <a:xfrm>
              <a:off x="2288" y="568"/>
              <a:ext cx="1296" cy="720"/>
            </a:xfrm>
            <a:prstGeom prst="cube">
              <a:avLst>
                <a:gd name="adj" fmla="val 25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" name="Text Box 185"/>
            <p:cNvSpPr txBox="1">
              <a:spLocks noChangeArrowheads="1"/>
            </p:cNvSpPr>
            <p:nvPr/>
          </p:nvSpPr>
          <p:spPr bwMode="auto">
            <a:xfrm rot="-611495">
              <a:off x="2343" y="801"/>
              <a:ext cx="1022" cy="365"/>
            </a:xfrm>
            <a:prstGeom prst="rect">
              <a:avLst/>
            </a:prstGeom>
            <a:noFill/>
            <a:ln w="9525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т  о  р  т</a:t>
              </a:r>
            </a:p>
          </p:txBody>
        </p:sp>
        <p:sp>
          <p:nvSpPr>
            <p:cNvPr id="9" name="Freeform 187"/>
            <p:cNvSpPr>
              <a:spLocks/>
            </p:cNvSpPr>
            <p:nvPr/>
          </p:nvSpPr>
          <p:spPr bwMode="auto">
            <a:xfrm>
              <a:off x="2776" y="620"/>
              <a:ext cx="136" cy="552"/>
            </a:xfrm>
            <a:custGeom>
              <a:avLst/>
              <a:gdLst>
                <a:gd name="T0" fmla="*/ 0 w 136"/>
                <a:gd name="T1" fmla="*/ 536 h 552"/>
                <a:gd name="T2" fmla="*/ 56 w 136"/>
                <a:gd name="T3" fmla="*/ 16 h 552"/>
                <a:gd name="T4" fmla="*/ 136 w 136"/>
                <a:gd name="T5" fmla="*/ 0 h 552"/>
                <a:gd name="T6" fmla="*/ 64 w 136"/>
                <a:gd name="T7" fmla="*/ 552 h 552"/>
                <a:gd name="T8" fmla="*/ 0 w 136"/>
                <a:gd name="T9" fmla="*/ 536 h 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552"/>
                <a:gd name="T17" fmla="*/ 136 w 136"/>
                <a:gd name="T18" fmla="*/ 552 h 5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552">
                  <a:moveTo>
                    <a:pt x="0" y="536"/>
                  </a:moveTo>
                  <a:lnTo>
                    <a:pt x="56" y="16"/>
                  </a:lnTo>
                  <a:lnTo>
                    <a:pt x="136" y="0"/>
                  </a:lnTo>
                  <a:lnTo>
                    <a:pt x="64" y="552"/>
                  </a:lnTo>
                  <a:lnTo>
                    <a:pt x="0" y="5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10" name="Freeform 188"/>
            <p:cNvSpPr>
              <a:spLocks/>
            </p:cNvSpPr>
            <p:nvPr/>
          </p:nvSpPr>
          <p:spPr bwMode="auto">
            <a:xfrm>
              <a:off x="3456" y="648"/>
              <a:ext cx="72" cy="544"/>
            </a:xfrm>
            <a:custGeom>
              <a:avLst/>
              <a:gdLst>
                <a:gd name="T0" fmla="*/ 72 w 72"/>
                <a:gd name="T1" fmla="*/ 520 h 544"/>
                <a:gd name="T2" fmla="*/ 32 w 72"/>
                <a:gd name="T3" fmla="*/ 0 h 544"/>
                <a:gd name="T4" fmla="*/ 0 w 72"/>
                <a:gd name="T5" fmla="*/ 48 h 544"/>
                <a:gd name="T6" fmla="*/ 40 w 72"/>
                <a:gd name="T7" fmla="*/ 544 h 544"/>
                <a:gd name="T8" fmla="*/ 72 w 72"/>
                <a:gd name="T9" fmla="*/ 520 h 5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544"/>
                <a:gd name="T17" fmla="*/ 72 w 72"/>
                <a:gd name="T18" fmla="*/ 544 h 5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544">
                  <a:moveTo>
                    <a:pt x="72" y="520"/>
                  </a:moveTo>
                  <a:lnTo>
                    <a:pt x="32" y="0"/>
                  </a:lnTo>
                  <a:lnTo>
                    <a:pt x="0" y="48"/>
                  </a:lnTo>
                  <a:lnTo>
                    <a:pt x="40" y="544"/>
                  </a:lnTo>
                  <a:lnTo>
                    <a:pt x="72" y="52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11" name="Freeform 189"/>
            <p:cNvSpPr>
              <a:spLocks/>
            </p:cNvSpPr>
            <p:nvPr/>
          </p:nvSpPr>
          <p:spPr bwMode="auto">
            <a:xfrm>
              <a:off x="2392" y="620"/>
              <a:ext cx="1104" cy="136"/>
            </a:xfrm>
            <a:custGeom>
              <a:avLst/>
              <a:gdLst>
                <a:gd name="T0" fmla="*/ 56 w 1104"/>
                <a:gd name="T1" fmla="*/ 0 h 136"/>
                <a:gd name="T2" fmla="*/ 1104 w 1104"/>
                <a:gd name="T3" fmla="*/ 32 h 136"/>
                <a:gd name="T4" fmla="*/ 1088 w 1104"/>
                <a:gd name="T5" fmla="*/ 56 h 136"/>
                <a:gd name="T6" fmla="*/ 568 w 1104"/>
                <a:gd name="T7" fmla="*/ 64 h 136"/>
                <a:gd name="T8" fmla="*/ 536 w 1104"/>
                <a:gd name="T9" fmla="*/ 136 h 136"/>
                <a:gd name="T10" fmla="*/ 480 w 1104"/>
                <a:gd name="T11" fmla="*/ 128 h 136"/>
                <a:gd name="T12" fmla="*/ 504 w 1104"/>
                <a:gd name="T13" fmla="*/ 64 h 136"/>
                <a:gd name="T14" fmla="*/ 0 w 1104"/>
                <a:gd name="T15" fmla="*/ 56 h 136"/>
                <a:gd name="T16" fmla="*/ 56 w 1104"/>
                <a:gd name="T17" fmla="*/ 0 h 1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04"/>
                <a:gd name="T28" fmla="*/ 0 h 136"/>
                <a:gd name="T29" fmla="*/ 1104 w 1104"/>
                <a:gd name="T30" fmla="*/ 136 h 1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04" h="136">
                  <a:moveTo>
                    <a:pt x="56" y="0"/>
                  </a:moveTo>
                  <a:lnTo>
                    <a:pt x="1104" y="32"/>
                  </a:lnTo>
                  <a:lnTo>
                    <a:pt x="1088" y="56"/>
                  </a:lnTo>
                  <a:lnTo>
                    <a:pt x="568" y="64"/>
                  </a:lnTo>
                  <a:lnTo>
                    <a:pt x="536" y="136"/>
                  </a:lnTo>
                  <a:lnTo>
                    <a:pt x="480" y="128"/>
                  </a:lnTo>
                  <a:lnTo>
                    <a:pt x="504" y="64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12" name="Freeform 190"/>
            <p:cNvSpPr>
              <a:spLocks/>
            </p:cNvSpPr>
            <p:nvPr/>
          </p:nvSpPr>
          <p:spPr bwMode="auto">
            <a:xfrm>
              <a:off x="2824" y="632"/>
              <a:ext cx="192" cy="286"/>
            </a:xfrm>
            <a:custGeom>
              <a:avLst/>
              <a:gdLst>
                <a:gd name="T0" fmla="*/ 247 w 288"/>
                <a:gd name="T1" fmla="*/ 481 h 494"/>
                <a:gd name="T2" fmla="*/ 47 w 288"/>
                <a:gd name="T3" fmla="*/ 329 h 494"/>
                <a:gd name="T4" fmla="*/ 7 w 288"/>
                <a:gd name="T5" fmla="*/ 97 h 494"/>
                <a:gd name="T6" fmla="*/ 87 w 288"/>
                <a:gd name="T7" fmla="*/ 9 h 494"/>
                <a:gd name="T8" fmla="*/ 167 w 288"/>
                <a:gd name="T9" fmla="*/ 41 h 494"/>
                <a:gd name="T10" fmla="*/ 191 w 288"/>
                <a:gd name="T11" fmla="*/ 177 h 494"/>
                <a:gd name="T12" fmla="*/ 279 w 288"/>
                <a:gd name="T13" fmla="*/ 409 h 494"/>
                <a:gd name="T14" fmla="*/ 247 w 288"/>
                <a:gd name="T15" fmla="*/ 481 h 4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8"/>
                <a:gd name="T25" fmla="*/ 0 h 494"/>
                <a:gd name="T26" fmla="*/ 288 w 288"/>
                <a:gd name="T27" fmla="*/ 494 h 4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8" h="494">
                  <a:moveTo>
                    <a:pt x="247" y="481"/>
                  </a:moveTo>
                  <a:cubicBezTo>
                    <a:pt x="208" y="468"/>
                    <a:pt x="87" y="393"/>
                    <a:pt x="47" y="329"/>
                  </a:cubicBezTo>
                  <a:cubicBezTo>
                    <a:pt x="7" y="265"/>
                    <a:pt x="0" y="150"/>
                    <a:pt x="7" y="97"/>
                  </a:cubicBezTo>
                  <a:cubicBezTo>
                    <a:pt x="14" y="44"/>
                    <a:pt x="60" y="18"/>
                    <a:pt x="87" y="9"/>
                  </a:cubicBezTo>
                  <a:cubicBezTo>
                    <a:pt x="114" y="0"/>
                    <a:pt x="150" y="13"/>
                    <a:pt x="167" y="41"/>
                  </a:cubicBezTo>
                  <a:cubicBezTo>
                    <a:pt x="184" y="69"/>
                    <a:pt x="172" y="116"/>
                    <a:pt x="191" y="177"/>
                  </a:cubicBezTo>
                  <a:cubicBezTo>
                    <a:pt x="210" y="238"/>
                    <a:pt x="270" y="358"/>
                    <a:pt x="279" y="409"/>
                  </a:cubicBezTo>
                  <a:cubicBezTo>
                    <a:pt x="288" y="460"/>
                    <a:pt x="286" y="494"/>
                    <a:pt x="247" y="481"/>
                  </a:cubicBezTo>
                  <a:close/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13" name="Freeform 191"/>
            <p:cNvSpPr>
              <a:spLocks/>
            </p:cNvSpPr>
            <p:nvPr/>
          </p:nvSpPr>
          <p:spPr bwMode="auto">
            <a:xfrm rot="4280698">
              <a:off x="2923" y="410"/>
              <a:ext cx="164" cy="295"/>
            </a:xfrm>
            <a:custGeom>
              <a:avLst/>
              <a:gdLst>
                <a:gd name="T0" fmla="*/ 247 w 288"/>
                <a:gd name="T1" fmla="*/ 481 h 494"/>
                <a:gd name="T2" fmla="*/ 47 w 288"/>
                <a:gd name="T3" fmla="*/ 329 h 494"/>
                <a:gd name="T4" fmla="*/ 7 w 288"/>
                <a:gd name="T5" fmla="*/ 97 h 494"/>
                <a:gd name="T6" fmla="*/ 87 w 288"/>
                <a:gd name="T7" fmla="*/ 9 h 494"/>
                <a:gd name="T8" fmla="*/ 167 w 288"/>
                <a:gd name="T9" fmla="*/ 41 h 494"/>
                <a:gd name="T10" fmla="*/ 191 w 288"/>
                <a:gd name="T11" fmla="*/ 177 h 494"/>
                <a:gd name="T12" fmla="*/ 279 w 288"/>
                <a:gd name="T13" fmla="*/ 409 h 494"/>
                <a:gd name="T14" fmla="*/ 247 w 288"/>
                <a:gd name="T15" fmla="*/ 481 h 4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8"/>
                <a:gd name="T25" fmla="*/ 0 h 494"/>
                <a:gd name="T26" fmla="*/ 288 w 288"/>
                <a:gd name="T27" fmla="*/ 494 h 4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8" h="494">
                  <a:moveTo>
                    <a:pt x="247" y="481"/>
                  </a:moveTo>
                  <a:cubicBezTo>
                    <a:pt x="208" y="468"/>
                    <a:pt x="87" y="393"/>
                    <a:pt x="47" y="329"/>
                  </a:cubicBezTo>
                  <a:cubicBezTo>
                    <a:pt x="7" y="265"/>
                    <a:pt x="0" y="150"/>
                    <a:pt x="7" y="97"/>
                  </a:cubicBezTo>
                  <a:cubicBezTo>
                    <a:pt x="14" y="44"/>
                    <a:pt x="60" y="18"/>
                    <a:pt x="87" y="9"/>
                  </a:cubicBezTo>
                  <a:cubicBezTo>
                    <a:pt x="114" y="0"/>
                    <a:pt x="150" y="13"/>
                    <a:pt x="167" y="41"/>
                  </a:cubicBezTo>
                  <a:cubicBezTo>
                    <a:pt x="184" y="69"/>
                    <a:pt x="172" y="116"/>
                    <a:pt x="191" y="177"/>
                  </a:cubicBezTo>
                  <a:cubicBezTo>
                    <a:pt x="210" y="238"/>
                    <a:pt x="270" y="358"/>
                    <a:pt x="279" y="409"/>
                  </a:cubicBezTo>
                  <a:cubicBezTo>
                    <a:pt x="288" y="460"/>
                    <a:pt x="286" y="494"/>
                    <a:pt x="247" y="481"/>
                  </a:cubicBezTo>
                  <a:close/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14" name="Freeform 192"/>
            <p:cNvSpPr>
              <a:spLocks/>
            </p:cNvSpPr>
            <p:nvPr/>
          </p:nvSpPr>
          <p:spPr bwMode="auto">
            <a:xfrm>
              <a:off x="2679" y="672"/>
              <a:ext cx="193" cy="304"/>
            </a:xfrm>
            <a:custGeom>
              <a:avLst/>
              <a:gdLst>
                <a:gd name="T0" fmla="*/ 193 w 193"/>
                <a:gd name="T1" fmla="*/ 0 h 304"/>
                <a:gd name="T2" fmla="*/ 73 w 193"/>
                <a:gd name="T3" fmla="*/ 72 h 304"/>
                <a:gd name="T4" fmla="*/ 1 w 193"/>
                <a:gd name="T5" fmla="*/ 160 h 304"/>
                <a:gd name="T6" fmla="*/ 65 w 193"/>
                <a:gd name="T7" fmla="*/ 224 h 304"/>
                <a:gd name="T8" fmla="*/ 97 w 193"/>
                <a:gd name="T9" fmla="*/ 304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3"/>
                <a:gd name="T16" fmla="*/ 0 h 304"/>
                <a:gd name="T17" fmla="*/ 193 w 193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3" h="304">
                  <a:moveTo>
                    <a:pt x="193" y="0"/>
                  </a:moveTo>
                  <a:cubicBezTo>
                    <a:pt x="149" y="22"/>
                    <a:pt x="105" y="45"/>
                    <a:pt x="73" y="72"/>
                  </a:cubicBezTo>
                  <a:cubicBezTo>
                    <a:pt x="41" y="99"/>
                    <a:pt x="2" y="135"/>
                    <a:pt x="1" y="160"/>
                  </a:cubicBezTo>
                  <a:cubicBezTo>
                    <a:pt x="0" y="185"/>
                    <a:pt x="49" y="200"/>
                    <a:pt x="65" y="224"/>
                  </a:cubicBezTo>
                  <a:cubicBezTo>
                    <a:pt x="81" y="248"/>
                    <a:pt x="94" y="291"/>
                    <a:pt x="97" y="30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15" name="Freeform 193"/>
            <p:cNvSpPr>
              <a:spLocks/>
            </p:cNvSpPr>
            <p:nvPr/>
          </p:nvSpPr>
          <p:spPr bwMode="auto">
            <a:xfrm flipH="1">
              <a:off x="2920" y="668"/>
              <a:ext cx="81" cy="240"/>
            </a:xfrm>
            <a:custGeom>
              <a:avLst/>
              <a:gdLst>
                <a:gd name="T0" fmla="*/ 193 w 193"/>
                <a:gd name="T1" fmla="*/ 0 h 304"/>
                <a:gd name="T2" fmla="*/ 73 w 193"/>
                <a:gd name="T3" fmla="*/ 72 h 304"/>
                <a:gd name="T4" fmla="*/ 1 w 193"/>
                <a:gd name="T5" fmla="*/ 160 h 304"/>
                <a:gd name="T6" fmla="*/ 65 w 193"/>
                <a:gd name="T7" fmla="*/ 224 h 304"/>
                <a:gd name="T8" fmla="*/ 97 w 193"/>
                <a:gd name="T9" fmla="*/ 304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3"/>
                <a:gd name="T16" fmla="*/ 0 h 304"/>
                <a:gd name="T17" fmla="*/ 193 w 193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3" h="304">
                  <a:moveTo>
                    <a:pt x="193" y="0"/>
                  </a:moveTo>
                  <a:cubicBezTo>
                    <a:pt x="149" y="22"/>
                    <a:pt x="105" y="45"/>
                    <a:pt x="73" y="72"/>
                  </a:cubicBezTo>
                  <a:cubicBezTo>
                    <a:pt x="41" y="99"/>
                    <a:pt x="2" y="135"/>
                    <a:pt x="1" y="160"/>
                  </a:cubicBezTo>
                  <a:cubicBezTo>
                    <a:pt x="0" y="185"/>
                    <a:pt x="49" y="200"/>
                    <a:pt x="65" y="224"/>
                  </a:cubicBezTo>
                  <a:cubicBezTo>
                    <a:pt x="81" y="248"/>
                    <a:pt x="94" y="291"/>
                    <a:pt x="97" y="30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</p:grpSp>
      <p:grpSp>
        <p:nvGrpSpPr>
          <p:cNvPr id="52" name="Group 61"/>
          <p:cNvGrpSpPr>
            <a:grpSpLocks/>
          </p:cNvGrpSpPr>
          <p:nvPr/>
        </p:nvGrpSpPr>
        <p:grpSpPr bwMode="auto">
          <a:xfrm>
            <a:off x="1066800" y="4495800"/>
            <a:ext cx="1524000" cy="1651000"/>
            <a:chOff x="368" y="880"/>
            <a:chExt cx="3024" cy="3096"/>
          </a:xfrm>
        </p:grpSpPr>
        <p:sp>
          <p:nvSpPr>
            <p:cNvPr id="53" name="AutoShape 62" descr="Папирус"/>
            <p:cNvSpPr>
              <a:spLocks noChangeArrowheads="1"/>
            </p:cNvSpPr>
            <p:nvPr/>
          </p:nvSpPr>
          <p:spPr bwMode="auto">
            <a:xfrm>
              <a:off x="568" y="1672"/>
              <a:ext cx="2512" cy="2136"/>
            </a:xfrm>
            <a:prstGeom prst="cube">
              <a:avLst>
                <a:gd name="adj" fmla="val 250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54" name="Freeform 63" descr="Папирус"/>
            <p:cNvSpPr>
              <a:spLocks/>
            </p:cNvSpPr>
            <p:nvPr/>
          </p:nvSpPr>
          <p:spPr bwMode="auto">
            <a:xfrm>
              <a:off x="368" y="880"/>
              <a:ext cx="3024" cy="1656"/>
            </a:xfrm>
            <a:custGeom>
              <a:avLst/>
              <a:gdLst>
                <a:gd name="T0" fmla="*/ 0 w 3024"/>
                <a:gd name="T1" fmla="*/ 1552 h 1656"/>
                <a:gd name="T2" fmla="*/ 1256 w 3024"/>
                <a:gd name="T3" fmla="*/ 880 h 1656"/>
                <a:gd name="T4" fmla="*/ 1240 w 3024"/>
                <a:gd name="T5" fmla="*/ 880 h 1656"/>
                <a:gd name="T6" fmla="*/ 2544 w 3024"/>
                <a:gd name="T7" fmla="*/ 1656 h 1656"/>
                <a:gd name="T8" fmla="*/ 3024 w 3024"/>
                <a:gd name="T9" fmla="*/ 1112 h 1656"/>
                <a:gd name="T10" fmla="*/ 1744 w 3024"/>
                <a:gd name="T11" fmla="*/ 0 h 1656"/>
                <a:gd name="T12" fmla="*/ 1264 w 3024"/>
                <a:gd name="T13" fmla="*/ 888 h 1656"/>
                <a:gd name="T14" fmla="*/ 1488 w 3024"/>
                <a:gd name="T15" fmla="*/ 464 h 1656"/>
                <a:gd name="T16" fmla="*/ 1752 w 3024"/>
                <a:gd name="T17" fmla="*/ 8 h 1656"/>
                <a:gd name="T18" fmla="*/ 288 w 3024"/>
                <a:gd name="T19" fmla="*/ 920 h 1656"/>
                <a:gd name="T20" fmla="*/ 0 w 3024"/>
                <a:gd name="T21" fmla="*/ 1552 h 16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24"/>
                <a:gd name="T34" fmla="*/ 0 h 1656"/>
                <a:gd name="T35" fmla="*/ 3024 w 3024"/>
                <a:gd name="T36" fmla="*/ 1656 h 16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24" h="1656">
                  <a:moveTo>
                    <a:pt x="0" y="1552"/>
                  </a:moveTo>
                  <a:lnTo>
                    <a:pt x="1256" y="880"/>
                  </a:lnTo>
                  <a:lnTo>
                    <a:pt x="1240" y="880"/>
                  </a:lnTo>
                  <a:lnTo>
                    <a:pt x="2544" y="1656"/>
                  </a:lnTo>
                  <a:lnTo>
                    <a:pt x="3024" y="1112"/>
                  </a:lnTo>
                  <a:lnTo>
                    <a:pt x="1744" y="0"/>
                  </a:lnTo>
                  <a:lnTo>
                    <a:pt x="1264" y="888"/>
                  </a:lnTo>
                  <a:lnTo>
                    <a:pt x="1488" y="464"/>
                  </a:lnTo>
                  <a:lnTo>
                    <a:pt x="1752" y="8"/>
                  </a:lnTo>
                  <a:lnTo>
                    <a:pt x="288" y="920"/>
                  </a:lnTo>
                  <a:lnTo>
                    <a:pt x="0" y="1552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55" name="Line 64"/>
            <p:cNvSpPr>
              <a:spLocks noChangeShapeType="1"/>
            </p:cNvSpPr>
            <p:nvPr/>
          </p:nvSpPr>
          <p:spPr bwMode="auto">
            <a:xfrm>
              <a:off x="888" y="2200"/>
              <a:ext cx="8" cy="162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65"/>
            <p:cNvSpPr>
              <a:spLocks/>
            </p:cNvSpPr>
            <p:nvPr/>
          </p:nvSpPr>
          <p:spPr bwMode="auto">
            <a:xfrm>
              <a:off x="1192" y="3029"/>
              <a:ext cx="640" cy="187"/>
            </a:xfrm>
            <a:custGeom>
              <a:avLst/>
              <a:gdLst>
                <a:gd name="T0" fmla="*/ 0 w 640"/>
                <a:gd name="T1" fmla="*/ 187 h 187"/>
                <a:gd name="T2" fmla="*/ 128 w 640"/>
                <a:gd name="T3" fmla="*/ 67 h 187"/>
                <a:gd name="T4" fmla="*/ 312 w 640"/>
                <a:gd name="T5" fmla="*/ 3 h 187"/>
                <a:gd name="T6" fmla="*/ 520 w 640"/>
                <a:gd name="T7" fmla="*/ 51 h 187"/>
                <a:gd name="T8" fmla="*/ 640 w 640"/>
                <a:gd name="T9" fmla="*/ 187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0"/>
                <a:gd name="T16" fmla="*/ 0 h 187"/>
                <a:gd name="T17" fmla="*/ 640 w 640"/>
                <a:gd name="T18" fmla="*/ 187 h 1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0" h="187">
                  <a:moveTo>
                    <a:pt x="0" y="187"/>
                  </a:moveTo>
                  <a:cubicBezTo>
                    <a:pt x="35" y="142"/>
                    <a:pt x="76" y="98"/>
                    <a:pt x="128" y="67"/>
                  </a:cubicBezTo>
                  <a:cubicBezTo>
                    <a:pt x="180" y="36"/>
                    <a:pt x="247" y="6"/>
                    <a:pt x="312" y="3"/>
                  </a:cubicBezTo>
                  <a:cubicBezTo>
                    <a:pt x="377" y="0"/>
                    <a:pt x="465" y="20"/>
                    <a:pt x="520" y="51"/>
                  </a:cubicBezTo>
                  <a:cubicBezTo>
                    <a:pt x="575" y="82"/>
                    <a:pt x="615" y="159"/>
                    <a:pt x="640" y="18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57" name="Line 66"/>
            <p:cNvSpPr>
              <a:spLocks noChangeShapeType="1"/>
            </p:cNvSpPr>
            <p:nvPr/>
          </p:nvSpPr>
          <p:spPr bwMode="auto">
            <a:xfrm>
              <a:off x="1824" y="2232"/>
              <a:ext cx="8" cy="162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67"/>
            <p:cNvSpPr>
              <a:spLocks/>
            </p:cNvSpPr>
            <p:nvPr/>
          </p:nvSpPr>
          <p:spPr bwMode="auto">
            <a:xfrm>
              <a:off x="2160" y="2232"/>
              <a:ext cx="1" cy="1568"/>
            </a:xfrm>
            <a:custGeom>
              <a:avLst/>
              <a:gdLst>
                <a:gd name="T0" fmla="*/ 0 w 1"/>
                <a:gd name="T1" fmla="*/ 0 h 1568"/>
                <a:gd name="T2" fmla="*/ 0 w 1"/>
                <a:gd name="T3" fmla="*/ 1568 h 1568"/>
                <a:gd name="T4" fmla="*/ 0 60000 65536"/>
                <a:gd name="T5" fmla="*/ 0 60000 65536"/>
                <a:gd name="T6" fmla="*/ 0 w 1"/>
                <a:gd name="T7" fmla="*/ 0 h 1568"/>
                <a:gd name="T8" fmla="*/ 1 w 1"/>
                <a:gd name="T9" fmla="*/ 1568 h 15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68">
                  <a:moveTo>
                    <a:pt x="0" y="0"/>
                  </a:moveTo>
                  <a:lnTo>
                    <a:pt x="0" y="1568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59" name="Freeform 68"/>
            <p:cNvSpPr>
              <a:spLocks/>
            </p:cNvSpPr>
            <p:nvPr/>
          </p:nvSpPr>
          <p:spPr bwMode="auto">
            <a:xfrm>
              <a:off x="2712" y="2368"/>
              <a:ext cx="8" cy="1264"/>
            </a:xfrm>
            <a:custGeom>
              <a:avLst/>
              <a:gdLst>
                <a:gd name="T0" fmla="*/ 0 w 8"/>
                <a:gd name="T1" fmla="*/ 0 h 1264"/>
                <a:gd name="T2" fmla="*/ 8 w 8"/>
                <a:gd name="T3" fmla="*/ 1264 h 1264"/>
                <a:gd name="T4" fmla="*/ 0 60000 65536"/>
                <a:gd name="T5" fmla="*/ 0 60000 65536"/>
                <a:gd name="T6" fmla="*/ 0 w 8"/>
                <a:gd name="T7" fmla="*/ 0 h 1264"/>
                <a:gd name="T8" fmla="*/ 8 w 8"/>
                <a:gd name="T9" fmla="*/ 1264 h 1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264">
                  <a:moveTo>
                    <a:pt x="0" y="0"/>
                  </a:moveTo>
                  <a:lnTo>
                    <a:pt x="8" y="1264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60" name="Freeform 69"/>
            <p:cNvSpPr>
              <a:spLocks/>
            </p:cNvSpPr>
            <p:nvPr/>
          </p:nvSpPr>
          <p:spPr bwMode="auto">
            <a:xfrm>
              <a:off x="2864" y="2520"/>
              <a:ext cx="8" cy="952"/>
            </a:xfrm>
            <a:custGeom>
              <a:avLst/>
              <a:gdLst>
                <a:gd name="T0" fmla="*/ 8 w 8"/>
                <a:gd name="T1" fmla="*/ 0 h 952"/>
                <a:gd name="T2" fmla="*/ 0 w 8"/>
                <a:gd name="T3" fmla="*/ 952 h 952"/>
                <a:gd name="T4" fmla="*/ 0 60000 65536"/>
                <a:gd name="T5" fmla="*/ 0 60000 65536"/>
                <a:gd name="T6" fmla="*/ 0 w 8"/>
                <a:gd name="T7" fmla="*/ 0 h 952"/>
                <a:gd name="T8" fmla="*/ 8 w 8"/>
                <a:gd name="T9" fmla="*/ 952 h 9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952">
                  <a:moveTo>
                    <a:pt x="8" y="0"/>
                  </a:moveTo>
                  <a:lnTo>
                    <a:pt x="0" y="952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61" name="Freeform 70"/>
            <p:cNvSpPr>
              <a:spLocks/>
            </p:cNvSpPr>
            <p:nvPr/>
          </p:nvSpPr>
          <p:spPr bwMode="auto">
            <a:xfrm>
              <a:off x="2992" y="2464"/>
              <a:ext cx="8" cy="888"/>
            </a:xfrm>
            <a:custGeom>
              <a:avLst/>
              <a:gdLst>
                <a:gd name="T0" fmla="*/ 8 w 8"/>
                <a:gd name="T1" fmla="*/ 0 h 888"/>
                <a:gd name="T2" fmla="*/ 0 w 8"/>
                <a:gd name="T3" fmla="*/ 888 h 888"/>
                <a:gd name="T4" fmla="*/ 0 60000 65536"/>
                <a:gd name="T5" fmla="*/ 0 60000 65536"/>
                <a:gd name="T6" fmla="*/ 0 w 8"/>
                <a:gd name="T7" fmla="*/ 0 h 888"/>
                <a:gd name="T8" fmla="*/ 8 w 8"/>
                <a:gd name="T9" fmla="*/ 888 h 8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888">
                  <a:moveTo>
                    <a:pt x="8" y="0"/>
                  </a:moveTo>
                  <a:lnTo>
                    <a:pt x="0" y="888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62" name="Freeform 71"/>
            <p:cNvSpPr>
              <a:spLocks/>
            </p:cNvSpPr>
            <p:nvPr/>
          </p:nvSpPr>
          <p:spPr bwMode="auto">
            <a:xfrm>
              <a:off x="1496" y="2208"/>
              <a:ext cx="8" cy="832"/>
            </a:xfrm>
            <a:custGeom>
              <a:avLst/>
              <a:gdLst>
                <a:gd name="T0" fmla="*/ 8 w 8"/>
                <a:gd name="T1" fmla="*/ 0 h 832"/>
                <a:gd name="T2" fmla="*/ 0 w 8"/>
                <a:gd name="T3" fmla="*/ 832 h 832"/>
                <a:gd name="T4" fmla="*/ 0 60000 65536"/>
                <a:gd name="T5" fmla="*/ 0 60000 65536"/>
                <a:gd name="T6" fmla="*/ 0 w 8"/>
                <a:gd name="T7" fmla="*/ 0 h 832"/>
                <a:gd name="T8" fmla="*/ 8 w 8"/>
                <a:gd name="T9" fmla="*/ 832 h 8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832">
                  <a:moveTo>
                    <a:pt x="8" y="0"/>
                  </a:moveTo>
                  <a:lnTo>
                    <a:pt x="0" y="832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63" name="Freeform 72"/>
            <p:cNvSpPr>
              <a:spLocks/>
            </p:cNvSpPr>
            <p:nvPr/>
          </p:nvSpPr>
          <p:spPr bwMode="auto">
            <a:xfrm>
              <a:off x="1792" y="1520"/>
              <a:ext cx="1232" cy="872"/>
            </a:xfrm>
            <a:custGeom>
              <a:avLst/>
              <a:gdLst>
                <a:gd name="T0" fmla="*/ 0 w 1232"/>
                <a:gd name="T1" fmla="*/ 0 h 872"/>
                <a:gd name="T2" fmla="*/ 560 w 1232"/>
                <a:gd name="T3" fmla="*/ 392 h 872"/>
                <a:gd name="T4" fmla="*/ 1232 w 1232"/>
                <a:gd name="T5" fmla="*/ 872 h 872"/>
                <a:gd name="T6" fmla="*/ 0 60000 65536"/>
                <a:gd name="T7" fmla="*/ 0 60000 65536"/>
                <a:gd name="T8" fmla="*/ 0 60000 65536"/>
                <a:gd name="T9" fmla="*/ 0 w 1232"/>
                <a:gd name="T10" fmla="*/ 0 h 872"/>
                <a:gd name="T11" fmla="*/ 1232 w 1232"/>
                <a:gd name="T12" fmla="*/ 872 h 8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2" h="872">
                  <a:moveTo>
                    <a:pt x="0" y="0"/>
                  </a:moveTo>
                  <a:lnTo>
                    <a:pt x="560" y="392"/>
                  </a:lnTo>
                  <a:lnTo>
                    <a:pt x="1232" y="872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64" name="Freeform 73"/>
            <p:cNvSpPr>
              <a:spLocks/>
            </p:cNvSpPr>
            <p:nvPr/>
          </p:nvSpPr>
          <p:spPr bwMode="auto">
            <a:xfrm>
              <a:off x="1920" y="1296"/>
              <a:ext cx="1256" cy="976"/>
            </a:xfrm>
            <a:custGeom>
              <a:avLst/>
              <a:gdLst>
                <a:gd name="T0" fmla="*/ 0 w 1256"/>
                <a:gd name="T1" fmla="*/ 0 h 976"/>
                <a:gd name="T2" fmla="*/ 560 w 1256"/>
                <a:gd name="T3" fmla="*/ 456 h 976"/>
                <a:gd name="T4" fmla="*/ 1256 w 1256"/>
                <a:gd name="T5" fmla="*/ 976 h 976"/>
                <a:gd name="T6" fmla="*/ 0 60000 65536"/>
                <a:gd name="T7" fmla="*/ 0 60000 65536"/>
                <a:gd name="T8" fmla="*/ 0 60000 65536"/>
                <a:gd name="T9" fmla="*/ 0 w 1256"/>
                <a:gd name="T10" fmla="*/ 0 h 976"/>
                <a:gd name="T11" fmla="*/ 1256 w 1256"/>
                <a:gd name="T12" fmla="*/ 976 h 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56" h="976">
                  <a:moveTo>
                    <a:pt x="0" y="0"/>
                  </a:moveTo>
                  <a:lnTo>
                    <a:pt x="560" y="456"/>
                  </a:lnTo>
                  <a:lnTo>
                    <a:pt x="1256" y="976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65" name="Freeform 74"/>
            <p:cNvSpPr>
              <a:spLocks/>
            </p:cNvSpPr>
            <p:nvPr/>
          </p:nvSpPr>
          <p:spPr bwMode="auto">
            <a:xfrm>
              <a:off x="2080" y="1096"/>
              <a:ext cx="1240" cy="1032"/>
            </a:xfrm>
            <a:custGeom>
              <a:avLst/>
              <a:gdLst>
                <a:gd name="T0" fmla="*/ 0 w 1240"/>
                <a:gd name="T1" fmla="*/ 0 h 1032"/>
                <a:gd name="T2" fmla="*/ 560 w 1240"/>
                <a:gd name="T3" fmla="*/ 440 h 1032"/>
                <a:gd name="T4" fmla="*/ 1240 w 1240"/>
                <a:gd name="T5" fmla="*/ 1032 h 1032"/>
                <a:gd name="T6" fmla="*/ 0 60000 65536"/>
                <a:gd name="T7" fmla="*/ 0 60000 65536"/>
                <a:gd name="T8" fmla="*/ 0 60000 65536"/>
                <a:gd name="T9" fmla="*/ 0 w 1240"/>
                <a:gd name="T10" fmla="*/ 0 h 1032"/>
                <a:gd name="T11" fmla="*/ 1240 w 1240"/>
                <a:gd name="T12" fmla="*/ 1032 h 10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0" h="1032">
                  <a:moveTo>
                    <a:pt x="0" y="0"/>
                  </a:moveTo>
                  <a:lnTo>
                    <a:pt x="560" y="440"/>
                  </a:lnTo>
                  <a:lnTo>
                    <a:pt x="1240" y="1032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66" name="Freeform 75"/>
            <p:cNvSpPr>
              <a:spLocks/>
            </p:cNvSpPr>
            <p:nvPr/>
          </p:nvSpPr>
          <p:spPr bwMode="auto">
            <a:xfrm>
              <a:off x="432" y="1472"/>
              <a:ext cx="1392" cy="816"/>
            </a:xfrm>
            <a:custGeom>
              <a:avLst/>
              <a:gdLst>
                <a:gd name="T0" fmla="*/ 1392 w 1392"/>
                <a:gd name="T1" fmla="*/ 0 h 816"/>
                <a:gd name="T2" fmla="*/ 712 w 1392"/>
                <a:gd name="T3" fmla="*/ 360 h 816"/>
                <a:gd name="T4" fmla="*/ 0 w 1392"/>
                <a:gd name="T5" fmla="*/ 816 h 816"/>
                <a:gd name="T6" fmla="*/ 0 60000 65536"/>
                <a:gd name="T7" fmla="*/ 0 60000 65536"/>
                <a:gd name="T8" fmla="*/ 0 60000 65536"/>
                <a:gd name="T9" fmla="*/ 0 w 1392"/>
                <a:gd name="T10" fmla="*/ 0 h 816"/>
                <a:gd name="T11" fmla="*/ 1392 w 1392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2" h="816">
                  <a:moveTo>
                    <a:pt x="1392" y="0"/>
                  </a:moveTo>
                  <a:lnTo>
                    <a:pt x="712" y="360"/>
                  </a:lnTo>
                  <a:lnTo>
                    <a:pt x="0" y="816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67" name="Freeform 76"/>
            <p:cNvSpPr>
              <a:spLocks/>
            </p:cNvSpPr>
            <p:nvPr/>
          </p:nvSpPr>
          <p:spPr bwMode="auto">
            <a:xfrm>
              <a:off x="536" y="1288"/>
              <a:ext cx="1376" cy="808"/>
            </a:xfrm>
            <a:custGeom>
              <a:avLst/>
              <a:gdLst>
                <a:gd name="T0" fmla="*/ 1376 w 1376"/>
                <a:gd name="T1" fmla="*/ 0 h 808"/>
                <a:gd name="T2" fmla="*/ 712 w 1376"/>
                <a:gd name="T3" fmla="*/ 352 h 808"/>
                <a:gd name="T4" fmla="*/ 0 w 1376"/>
                <a:gd name="T5" fmla="*/ 808 h 808"/>
                <a:gd name="T6" fmla="*/ 0 60000 65536"/>
                <a:gd name="T7" fmla="*/ 0 60000 65536"/>
                <a:gd name="T8" fmla="*/ 0 60000 65536"/>
                <a:gd name="T9" fmla="*/ 0 w 1376"/>
                <a:gd name="T10" fmla="*/ 0 h 808"/>
                <a:gd name="T11" fmla="*/ 1376 w 1376"/>
                <a:gd name="T12" fmla="*/ 808 h 8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6" h="808">
                  <a:moveTo>
                    <a:pt x="1376" y="0"/>
                  </a:moveTo>
                  <a:lnTo>
                    <a:pt x="712" y="352"/>
                  </a:lnTo>
                  <a:lnTo>
                    <a:pt x="0" y="808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68" name="Freeform 77"/>
            <p:cNvSpPr>
              <a:spLocks/>
            </p:cNvSpPr>
            <p:nvPr/>
          </p:nvSpPr>
          <p:spPr bwMode="auto">
            <a:xfrm>
              <a:off x="592" y="1104"/>
              <a:ext cx="1432" cy="824"/>
            </a:xfrm>
            <a:custGeom>
              <a:avLst/>
              <a:gdLst>
                <a:gd name="T0" fmla="*/ 1432 w 1432"/>
                <a:gd name="T1" fmla="*/ 0 h 824"/>
                <a:gd name="T2" fmla="*/ 712 w 1432"/>
                <a:gd name="T3" fmla="*/ 368 h 824"/>
                <a:gd name="T4" fmla="*/ 0 w 1432"/>
                <a:gd name="T5" fmla="*/ 824 h 824"/>
                <a:gd name="T6" fmla="*/ 0 60000 65536"/>
                <a:gd name="T7" fmla="*/ 0 60000 65536"/>
                <a:gd name="T8" fmla="*/ 0 60000 65536"/>
                <a:gd name="T9" fmla="*/ 0 w 1432"/>
                <a:gd name="T10" fmla="*/ 0 h 824"/>
                <a:gd name="T11" fmla="*/ 1432 w 1432"/>
                <a:gd name="T12" fmla="*/ 824 h 8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32" h="824">
                  <a:moveTo>
                    <a:pt x="1432" y="0"/>
                  </a:moveTo>
                  <a:lnTo>
                    <a:pt x="712" y="368"/>
                  </a:lnTo>
                  <a:lnTo>
                    <a:pt x="0" y="824"/>
                  </a:lnTo>
                </a:path>
              </a:pathLst>
            </a:cu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grpSp>
          <p:nvGrpSpPr>
            <p:cNvPr id="69" name="Group 78"/>
            <p:cNvGrpSpPr>
              <a:grpSpLocks/>
            </p:cNvGrpSpPr>
            <p:nvPr/>
          </p:nvGrpSpPr>
          <p:grpSpPr bwMode="auto">
            <a:xfrm>
              <a:off x="1911" y="3680"/>
              <a:ext cx="1021" cy="296"/>
              <a:chOff x="3353" y="4024"/>
              <a:chExt cx="1021" cy="296"/>
            </a:xfrm>
          </p:grpSpPr>
          <p:grpSp>
            <p:nvGrpSpPr>
              <p:cNvPr id="131" name="Group 79"/>
              <p:cNvGrpSpPr>
                <a:grpSpLocks/>
              </p:cNvGrpSpPr>
              <p:nvPr/>
            </p:nvGrpSpPr>
            <p:grpSpPr bwMode="auto">
              <a:xfrm rot="464866">
                <a:off x="3353" y="4024"/>
                <a:ext cx="542" cy="296"/>
                <a:chOff x="4649" y="2704"/>
                <a:chExt cx="542" cy="296"/>
              </a:xfrm>
            </p:grpSpPr>
            <p:grpSp>
              <p:nvGrpSpPr>
                <p:cNvPr id="153" name="Group 80"/>
                <p:cNvGrpSpPr>
                  <a:grpSpLocks/>
                </p:cNvGrpSpPr>
                <p:nvPr/>
              </p:nvGrpSpPr>
              <p:grpSpPr bwMode="auto">
                <a:xfrm rot="20634609" flipH="1">
                  <a:off x="4649" y="2795"/>
                  <a:ext cx="272" cy="205"/>
                  <a:chOff x="4694" y="3475"/>
                  <a:chExt cx="363" cy="432"/>
                </a:xfrm>
              </p:grpSpPr>
              <p:grpSp>
                <p:nvGrpSpPr>
                  <p:cNvPr id="164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4694" y="3475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71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2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65" name="Group 84"/>
                  <p:cNvGrpSpPr>
                    <a:grpSpLocks/>
                  </p:cNvGrpSpPr>
                  <p:nvPr/>
                </p:nvGrpSpPr>
                <p:grpSpPr bwMode="auto">
                  <a:xfrm rot="451181">
                    <a:off x="4785" y="3521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69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0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66" name="Group 87"/>
                  <p:cNvGrpSpPr>
                    <a:grpSpLocks/>
                  </p:cNvGrpSpPr>
                  <p:nvPr/>
                </p:nvGrpSpPr>
                <p:grpSpPr bwMode="auto">
                  <a:xfrm rot="1557406">
                    <a:off x="4921" y="3566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67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8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54" name="Group 90"/>
                <p:cNvGrpSpPr>
                  <a:grpSpLocks/>
                </p:cNvGrpSpPr>
                <p:nvPr/>
              </p:nvGrpSpPr>
              <p:grpSpPr bwMode="auto">
                <a:xfrm rot="-519260">
                  <a:off x="4919" y="2704"/>
                  <a:ext cx="272" cy="205"/>
                  <a:chOff x="4694" y="3475"/>
                  <a:chExt cx="363" cy="432"/>
                </a:xfrm>
              </p:grpSpPr>
              <p:grpSp>
                <p:nvGrpSpPr>
                  <p:cNvPr id="155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4694" y="3475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62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3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56" name="Group 94"/>
                  <p:cNvGrpSpPr>
                    <a:grpSpLocks/>
                  </p:cNvGrpSpPr>
                  <p:nvPr/>
                </p:nvGrpSpPr>
                <p:grpSpPr bwMode="auto">
                  <a:xfrm rot="451181">
                    <a:off x="4785" y="3521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60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1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57" name="Group 97"/>
                  <p:cNvGrpSpPr>
                    <a:grpSpLocks/>
                  </p:cNvGrpSpPr>
                  <p:nvPr/>
                </p:nvGrpSpPr>
                <p:grpSpPr bwMode="auto">
                  <a:xfrm rot="1557406">
                    <a:off x="4921" y="3566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58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9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132" name="Group 100"/>
              <p:cNvGrpSpPr>
                <a:grpSpLocks/>
              </p:cNvGrpSpPr>
              <p:nvPr/>
            </p:nvGrpSpPr>
            <p:grpSpPr bwMode="auto">
              <a:xfrm rot="21135134" flipH="1">
                <a:off x="3832" y="4024"/>
                <a:ext cx="542" cy="296"/>
                <a:chOff x="4649" y="2704"/>
                <a:chExt cx="542" cy="296"/>
              </a:xfrm>
            </p:grpSpPr>
            <p:grpSp>
              <p:nvGrpSpPr>
                <p:cNvPr id="133" name="Group 101"/>
                <p:cNvGrpSpPr>
                  <a:grpSpLocks/>
                </p:cNvGrpSpPr>
                <p:nvPr/>
              </p:nvGrpSpPr>
              <p:grpSpPr bwMode="auto">
                <a:xfrm rot="20634609" flipH="1">
                  <a:off x="4649" y="2795"/>
                  <a:ext cx="272" cy="205"/>
                  <a:chOff x="4694" y="3475"/>
                  <a:chExt cx="363" cy="432"/>
                </a:xfrm>
              </p:grpSpPr>
              <p:grpSp>
                <p:nvGrpSpPr>
                  <p:cNvPr id="144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4694" y="3475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51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2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45" name="Group 105"/>
                  <p:cNvGrpSpPr>
                    <a:grpSpLocks/>
                  </p:cNvGrpSpPr>
                  <p:nvPr/>
                </p:nvGrpSpPr>
                <p:grpSpPr bwMode="auto">
                  <a:xfrm rot="451181">
                    <a:off x="4785" y="3521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49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0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46" name="Group 108"/>
                  <p:cNvGrpSpPr>
                    <a:grpSpLocks/>
                  </p:cNvGrpSpPr>
                  <p:nvPr/>
                </p:nvGrpSpPr>
                <p:grpSpPr bwMode="auto">
                  <a:xfrm rot="1557406">
                    <a:off x="4921" y="3566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47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8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34" name="Group 111"/>
                <p:cNvGrpSpPr>
                  <a:grpSpLocks/>
                </p:cNvGrpSpPr>
                <p:nvPr/>
              </p:nvGrpSpPr>
              <p:grpSpPr bwMode="auto">
                <a:xfrm rot="-519260">
                  <a:off x="4919" y="2704"/>
                  <a:ext cx="272" cy="205"/>
                  <a:chOff x="4694" y="3475"/>
                  <a:chExt cx="363" cy="432"/>
                </a:xfrm>
              </p:grpSpPr>
              <p:grpSp>
                <p:nvGrpSpPr>
                  <p:cNvPr id="135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4694" y="3475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42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3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6" name="Group 115"/>
                  <p:cNvGrpSpPr>
                    <a:grpSpLocks/>
                  </p:cNvGrpSpPr>
                  <p:nvPr/>
                </p:nvGrpSpPr>
                <p:grpSpPr bwMode="auto">
                  <a:xfrm rot="451181">
                    <a:off x="4785" y="3521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4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4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37" name="Group 118"/>
                  <p:cNvGrpSpPr>
                    <a:grpSpLocks/>
                  </p:cNvGrpSpPr>
                  <p:nvPr/>
                </p:nvGrpSpPr>
                <p:grpSpPr bwMode="auto">
                  <a:xfrm rot="1557406">
                    <a:off x="4921" y="3566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38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9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70" name="Freeform 121" descr="Пробка"/>
            <p:cNvSpPr>
              <a:spLocks/>
            </p:cNvSpPr>
            <p:nvPr/>
          </p:nvSpPr>
          <p:spPr bwMode="auto">
            <a:xfrm>
              <a:off x="1192" y="3048"/>
              <a:ext cx="640" cy="776"/>
            </a:xfrm>
            <a:custGeom>
              <a:avLst/>
              <a:gdLst>
                <a:gd name="T0" fmla="*/ 640 w 640"/>
                <a:gd name="T1" fmla="*/ 184 h 776"/>
                <a:gd name="T2" fmla="*/ 632 w 640"/>
                <a:gd name="T3" fmla="*/ 776 h 776"/>
                <a:gd name="T4" fmla="*/ 8 w 640"/>
                <a:gd name="T5" fmla="*/ 768 h 776"/>
                <a:gd name="T6" fmla="*/ 0 w 640"/>
                <a:gd name="T7" fmla="*/ 168 h 776"/>
                <a:gd name="T8" fmla="*/ 64 w 640"/>
                <a:gd name="T9" fmla="*/ 104 h 776"/>
                <a:gd name="T10" fmla="*/ 160 w 640"/>
                <a:gd name="T11" fmla="*/ 40 h 776"/>
                <a:gd name="T12" fmla="*/ 288 w 640"/>
                <a:gd name="T13" fmla="*/ 0 h 776"/>
                <a:gd name="T14" fmla="*/ 376 w 640"/>
                <a:gd name="T15" fmla="*/ 0 h 776"/>
                <a:gd name="T16" fmla="*/ 488 w 640"/>
                <a:gd name="T17" fmla="*/ 24 h 776"/>
                <a:gd name="T18" fmla="*/ 576 w 640"/>
                <a:gd name="T19" fmla="*/ 72 h 776"/>
                <a:gd name="T20" fmla="*/ 640 w 640"/>
                <a:gd name="T21" fmla="*/ 184 h 7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0"/>
                <a:gd name="T34" fmla="*/ 0 h 776"/>
                <a:gd name="T35" fmla="*/ 640 w 640"/>
                <a:gd name="T36" fmla="*/ 776 h 7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0" h="776">
                  <a:moveTo>
                    <a:pt x="640" y="184"/>
                  </a:moveTo>
                  <a:lnTo>
                    <a:pt x="632" y="776"/>
                  </a:lnTo>
                  <a:lnTo>
                    <a:pt x="8" y="768"/>
                  </a:lnTo>
                  <a:lnTo>
                    <a:pt x="0" y="168"/>
                  </a:lnTo>
                  <a:lnTo>
                    <a:pt x="64" y="104"/>
                  </a:lnTo>
                  <a:lnTo>
                    <a:pt x="160" y="40"/>
                  </a:lnTo>
                  <a:lnTo>
                    <a:pt x="288" y="0"/>
                  </a:lnTo>
                  <a:lnTo>
                    <a:pt x="376" y="0"/>
                  </a:lnTo>
                  <a:lnTo>
                    <a:pt x="488" y="24"/>
                  </a:lnTo>
                  <a:lnTo>
                    <a:pt x="576" y="72"/>
                  </a:lnTo>
                  <a:lnTo>
                    <a:pt x="640" y="184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71" name="Line 122"/>
            <p:cNvSpPr>
              <a:spLocks noChangeShapeType="1"/>
            </p:cNvSpPr>
            <p:nvPr/>
          </p:nvSpPr>
          <p:spPr bwMode="auto">
            <a:xfrm>
              <a:off x="1184" y="2224"/>
              <a:ext cx="8" cy="162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Freeform 123"/>
            <p:cNvSpPr>
              <a:spLocks/>
            </p:cNvSpPr>
            <p:nvPr/>
          </p:nvSpPr>
          <p:spPr bwMode="auto">
            <a:xfrm>
              <a:off x="1192" y="3208"/>
              <a:ext cx="9" cy="608"/>
            </a:xfrm>
            <a:custGeom>
              <a:avLst/>
              <a:gdLst>
                <a:gd name="T0" fmla="*/ 0 w 9"/>
                <a:gd name="T1" fmla="*/ 0 h 608"/>
                <a:gd name="T2" fmla="*/ 9 w 9"/>
                <a:gd name="T3" fmla="*/ 608 h 608"/>
                <a:gd name="T4" fmla="*/ 0 60000 65536"/>
                <a:gd name="T5" fmla="*/ 0 60000 65536"/>
                <a:gd name="T6" fmla="*/ 0 w 9"/>
                <a:gd name="T7" fmla="*/ 0 h 608"/>
                <a:gd name="T8" fmla="*/ 9 w 9"/>
                <a:gd name="T9" fmla="*/ 608 h 6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608">
                  <a:moveTo>
                    <a:pt x="0" y="0"/>
                  </a:moveTo>
                  <a:lnTo>
                    <a:pt x="9" y="608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73" name="Freeform 124"/>
            <p:cNvSpPr>
              <a:spLocks/>
            </p:cNvSpPr>
            <p:nvPr/>
          </p:nvSpPr>
          <p:spPr bwMode="auto">
            <a:xfrm>
              <a:off x="1816" y="3232"/>
              <a:ext cx="1" cy="584"/>
            </a:xfrm>
            <a:custGeom>
              <a:avLst/>
              <a:gdLst>
                <a:gd name="T0" fmla="*/ 0 w 1"/>
                <a:gd name="T1" fmla="*/ 0 h 584"/>
                <a:gd name="T2" fmla="*/ 1 w 1"/>
                <a:gd name="T3" fmla="*/ 584 h 584"/>
                <a:gd name="T4" fmla="*/ 0 60000 65536"/>
                <a:gd name="T5" fmla="*/ 0 60000 65536"/>
                <a:gd name="T6" fmla="*/ 0 w 1"/>
                <a:gd name="T7" fmla="*/ 0 h 584"/>
                <a:gd name="T8" fmla="*/ 1 w 1"/>
                <a:gd name="T9" fmla="*/ 584 h 5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84">
                  <a:moveTo>
                    <a:pt x="0" y="0"/>
                  </a:moveTo>
                  <a:lnTo>
                    <a:pt x="1" y="58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grpSp>
          <p:nvGrpSpPr>
            <p:cNvPr id="74" name="Group 125"/>
            <p:cNvGrpSpPr>
              <a:grpSpLocks/>
            </p:cNvGrpSpPr>
            <p:nvPr/>
          </p:nvGrpSpPr>
          <p:grpSpPr bwMode="auto">
            <a:xfrm>
              <a:off x="663" y="3648"/>
              <a:ext cx="1021" cy="296"/>
              <a:chOff x="3353" y="4024"/>
              <a:chExt cx="1021" cy="296"/>
            </a:xfrm>
          </p:grpSpPr>
          <p:grpSp>
            <p:nvGrpSpPr>
              <p:cNvPr id="89" name="Group 126"/>
              <p:cNvGrpSpPr>
                <a:grpSpLocks/>
              </p:cNvGrpSpPr>
              <p:nvPr/>
            </p:nvGrpSpPr>
            <p:grpSpPr bwMode="auto">
              <a:xfrm rot="464866">
                <a:off x="3353" y="4024"/>
                <a:ext cx="542" cy="296"/>
                <a:chOff x="4649" y="2704"/>
                <a:chExt cx="542" cy="296"/>
              </a:xfrm>
            </p:grpSpPr>
            <p:grpSp>
              <p:nvGrpSpPr>
                <p:cNvPr id="111" name="Group 127"/>
                <p:cNvGrpSpPr>
                  <a:grpSpLocks/>
                </p:cNvGrpSpPr>
                <p:nvPr/>
              </p:nvGrpSpPr>
              <p:grpSpPr bwMode="auto">
                <a:xfrm rot="20634609" flipH="1">
                  <a:off x="4649" y="2795"/>
                  <a:ext cx="272" cy="205"/>
                  <a:chOff x="4694" y="3475"/>
                  <a:chExt cx="363" cy="432"/>
                </a:xfrm>
              </p:grpSpPr>
              <p:grpSp>
                <p:nvGrpSpPr>
                  <p:cNvPr id="122" name="Group 128"/>
                  <p:cNvGrpSpPr>
                    <a:grpSpLocks/>
                  </p:cNvGrpSpPr>
                  <p:nvPr/>
                </p:nvGrpSpPr>
                <p:grpSpPr bwMode="auto">
                  <a:xfrm>
                    <a:off x="4694" y="3475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29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30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23" name="Group 131"/>
                  <p:cNvGrpSpPr>
                    <a:grpSpLocks/>
                  </p:cNvGrpSpPr>
                  <p:nvPr/>
                </p:nvGrpSpPr>
                <p:grpSpPr bwMode="auto">
                  <a:xfrm rot="451181">
                    <a:off x="4785" y="3521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27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8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24" name="Group 134"/>
                  <p:cNvGrpSpPr>
                    <a:grpSpLocks/>
                  </p:cNvGrpSpPr>
                  <p:nvPr/>
                </p:nvGrpSpPr>
                <p:grpSpPr bwMode="auto">
                  <a:xfrm rot="1557406">
                    <a:off x="4921" y="3566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25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6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12" name="Group 137"/>
                <p:cNvGrpSpPr>
                  <a:grpSpLocks/>
                </p:cNvGrpSpPr>
                <p:nvPr/>
              </p:nvGrpSpPr>
              <p:grpSpPr bwMode="auto">
                <a:xfrm rot="-519260">
                  <a:off x="4919" y="2704"/>
                  <a:ext cx="272" cy="205"/>
                  <a:chOff x="4694" y="3475"/>
                  <a:chExt cx="363" cy="432"/>
                </a:xfrm>
              </p:grpSpPr>
              <p:grpSp>
                <p:nvGrpSpPr>
                  <p:cNvPr id="113" name="Group 138"/>
                  <p:cNvGrpSpPr>
                    <a:grpSpLocks/>
                  </p:cNvGrpSpPr>
                  <p:nvPr/>
                </p:nvGrpSpPr>
                <p:grpSpPr bwMode="auto">
                  <a:xfrm>
                    <a:off x="4694" y="3475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20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1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14" name="Group 141"/>
                  <p:cNvGrpSpPr>
                    <a:grpSpLocks/>
                  </p:cNvGrpSpPr>
                  <p:nvPr/>
                </p:nvGrpSpPr>
                <p:grpSpPr bwMode="auto">
                  <a:xfrm rot="451181">
                    <a:off x="4785" y="3521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18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9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15" name="Group 144"/>
                  <p:cNvGrpSpPr>
                    <a:grpSpLocks/>
                  </p:cNvGrpSpPr>
                  <p:nvPr/>
                </p:nvGrpSpPr>
                <p:grpSpPr bwMode="auto">
                  <a:xfrm rot="1557406">
                    <a:off x="4921" y="3566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16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7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90" name="Group 147"/>
              <p:cNvGrpSpPr>
                <a:grpSpLocks/>
              </p:cNvGrpSpPr>
              <p:nvPr/>
            </p:nvGrpSpPr>
            <p:grpSpPr bwMode="auto">
              <a:xfrm rot="21135134" flipH="1">
                <a:off x="3832" y="4024"/>
                <a:ext cx="542" cy="296"/>
                <a:chOff x="4649" y="2704"/>
                <a:chExt cx="542" cy="296"/>
              </a:xfrm>
            </p:grpSpPr>
            <p:grpSp>
              <p:nvGrpSpPr>
                <p:cNvPr id="91" name="Group 148"/>
                <p:cNvGrpSpPr>
                  <a:grpSpLocks/>
                </p:cNvGrpSpPr>
                <p:nvPr/>
              </p:nvGrpSpPr>
              <p:grpSpPr bwMode="auto">
                <a:xfrm rot="20634609" flipH="1">
                  <a:off x="4649" y="2795"/>
                  <a:ext cx="272" cy="205"/>
                  <a:chOff x="4694" y="3475"/>
                  <a:chExt cx="363" cy="432"/>
                </a:xfrm>
              </p:grpSpPr>
              <p:grpSp>
                <p:nvGrpSpPr>
                  <p:cNvPr id="102" name="Group 149"/>
                  <p:cNvGrpSpPr>
                    <a:grpSpLocks/>
                  </p:cNvGrpSpPr>
                  <p:nvPr/>
                </p:nvGrpSpPr>
                <p:grpSpPr bwMode="auto">
                  <a:xfrm>
                    <a:off x="4694" y="3475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09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10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3" name="Group 152"/>
                  <p:cNvGrpSpPr>
                    <a:grpSpLocks/>
                  </p:cNvGrpSpPr>
                  <p:nvPr/>
                </p:nvGrpSpPr>
                <p:grpSpPr bwMode="auto">
                  <a:xfrm rot="451181">
                    <a:off x="4785" y="3521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07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8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04" name="Group 155"/>
                  <p:cNvGrpSpPr>
                    <a:grpSpLocks/>
                  </p:cNvGrpSpPr>
                  <p:nvPr/>
                </p:nvGrpSpPr>
                <p:grpSpPr bwMode="auto">
                  <a:xfrm rot="1557406">
                    <a:off x="4921" y="3566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05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92" name="Group 158"/>
                <p:cNvGrpSpPr>
                  <a:grpSpLocks/>
                </p:cNvGrpSpPr>
                <p:nvPr/>
              </p:nvGrpSpPr>
              <p:grpSpPr bwMode="auto">
                <a:xfrm rot="-519260">
                  <a:off x="4919" y="2704"/>
                  <a:ext cx="272" cy="205"/>
                  <a:chOff x="4694" y="3475"/>
                  <a:chExt cx="363" cy="432"/>
                </a:xfrm>
              </p:grpSpPr>
              <p:grpSp>
                <p:nvGrpSpPr>
                  <p:cNvPr id="93" name="Group 159"/>
                  <p:cNvGrpSpPr>
                    <a:grpSpLocks/>
                  </p:cNvGrpSpPr>
                  <p:nvPr/>
                </p:nvGrpSpPr>
                <p:grpSpPr bwMode="auto">
                  <a:xfrm>
                    <a:off x="4694" y="3475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100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01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94" name="Group 162"/>
                  <p:cNvGrpSpPr>
                    <a:grpSpLocks/>
                  </p:cNvGrpSpPr>
                  <p:nvPr/>
                </p:nvGrpSpPr>
                <p:grpSpPr bwMode="auto">
                  <a:xfrm rot="451181">
                    <a:off x="4785" y="3521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98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9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95" name="Group 165"/>
                  <p:cNvGrpSpPr>
                    <a:grpSpLocks/>
                  </p:cNvGrpSpPr>
                  <p:nvPr/>
                </p:nvGrpSpPr>
                <p:grpSpPr bwMode="auto">
                  <a:xfrm rot="1557406">
                    <a:off x="4921" y="3566"/>
                    <a:ext cx="136" cy="341"/>
                    <a:chOff x="4694" y="3475"/>
                    <a:chExt cx="136" cy="341"/>
                  </a:xfrm>
                </p:grpSpPr>
                <p:sp>
                  <p:nvSpPr>
                    <p:cNvPr id="96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4694" y="3475"/>
                      <a:ext cx="136" cy="318"/>
                    </a:xfrm>
                    <a:custGeom>
                      <a:avLst/>
                      <a:gdLst>
                        <a:gd name="T0" fmla="*/ 136 w 136"/>
                        <a:gd name="T1" fmla="*/ 0 h 318"/>
                        <a:gd name="T2" fmla="*/ 46 w 136"/>
                        <a:gd name="T3" fmla="*/ 137 h 318"/>
                        <a:gd name="T4" fmla="*/ 0 w 136"/>
                        <a:gd name="T5" fmla="*/ 318 h 318"/>
                        <a:gd name="T6" fmla="*/ 0 60000 65536"/>
                        <a:gd name="T7" fmla="*/ 0 60000 65536"/>
                        <a:gd name="T8" fmla="*/ 0 60000 65536"/>
                        <a:gd name="T9" fmla="*/ 0 w 136"/>
                        <a:gd name="T10" fmla="*/ 0 h 318"/>
                        <a:gd name="T11" fmla="*/ 136 w 136"/>
                        <a:gd name="T12" fmla="*/ 318 h 31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6" h="318">
                          <a:moveTo>
                            <a:pt x="136" y="0"/>
                          </a:moveTo>
                          <a:cubicBezTo>
                            <a:pt x="102" y="42"/>
                            <a:pt x="69" y="84"/>
                            <a:pt x="46" y="137"/>
                          </a:cubicBezTo>
                          <a:cubicBezTo>
                            <a:pt x="23" y="190"/>
                            <a:pt x="11" y="254"/>
                            <a:pt x="0" y="318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7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4736" y="3480"/>
                      <a:ext cx="88" cy="336"/>
                    </a:xfrm>
                    <a:custGeom>
                      <a:avLst/>
                      <a:gdLst>
                        <a:gd name="T0" fmla="*/ 88 w 88"/>
                        <a:gd name="T1" fmla="*/ 0 h 336"/>
                        <a:gd name="T2" fmla="*/ 16 w 88"/>
                        <a:gd name="T3" fmla="*/ 200 h 336"/>
                        <a:gd name="T4" fmla="*/ 0 w 88"/>
                        <a:gd name="T5" fmla="*/ 336 h 336"/>
                        <a:gd name="T6" fmla="*/ 0 60000 65536"/>
                        <a:gd name="T7" fmla="*/ 0 60000 65536"/>
                        <a:gd name="T8" fmla="*/ 0 60000 65536"/>
                        <a:gd name="T9" fmla="*/ 0 w 88"/>
                        <a:gd name="T10" fmla="*/ 0 h 336"/>
                        <a:gd name="T11" fmla="*/ 88 w 8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8" h="336">
                          <a:moveTo>
                            <a:pt x="88" y="0"/>
                          </a:moveTo>
                          <a:cubicBezTo>
                            <a:pt x="76" y="33"/>
                            <a:pt x="31" y="144"/>
                            <a:pt x="16" y="200"/>
                          </a:cubicBezTo>
                          <a:cubicBezTo>
                            <a:pt x="1" y="256"/>
                            <a:pt x="3" y="308"/>
                            <a:pt x="0" y="336"/>
                          </a:cubicBezTo>
                        </a:path>
                      </a:pathLst>
                    </a:custGeom>
                    <a:solidFill>
                      <a:srgbClr val="66FF66"/>
                    </a:solidFill>
                    <a:ln w="28575">
                      <a:solidFill>
                        <a:srgbClr val="33CC33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/>
                    <a:lstStyle/>
                    <a:p>
                      <a:endParaRPr lang="ru-RU" sz="3200" baseline="-25000"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75" name="Oval 168"/>
            <p:cNvSpPr>
              <a:spLocks noChangeArrowheads="1"/>
            </p:cNvSpPr>
            <p:nvPr/>
          </p:nvSpPr>
          <p:spPr bwMode="auto">
            <a:xfrm>
              <a:off x="1760" y="1656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76" name="Oval 169"/>
            <p:cNvSpPr>
              <a:spLocks noChangeArrowheads="1"/>
            </p:cNvSpPr>
            <p:nvPr/>
          </p:nvSpPr>
          <p:spPr bwMode="auto">
            <a:xfrm>
              <a:off x="1896" y="1416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77" name="Oval 170"/>
            <p:cNvSpPr>
              <a:spLocks noChangeArrowheads="1"/>
            </p:cNvSpPr>
            <p:nvPr/>
          </p:nvSpPr>
          <p:spPr bwMode="auto">
            <a:xfrm>
              <a:off x="2016" y="1184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78" name="Oval 171"/>
            <p:cNvSpPr>
              <a:spLocks noChangeArrowheads="1"/>
            </p:cNvSpPr>
            <p:nvPr/>
          </p:nvSpPr>
          <p:spPr bwMode="auto">
            <a:xfrm>
              <a:off x="680" y="2320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79" name="Oval 172"/>
            <p:cNvSpPr>
              <a:spLocks noChangeArrowheads="1"/>
            </p:cNvSpPr>
            <p:nvPr/>
          </p:nvSpPr>
          <p:spPr bwMode="auto">
            <a:xfrm>
              <a:off x="1008" y="2272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0" name="Oval 173"/>
            <p:cNvSpPr>
              <a:spLocks noChangeArrowheads="1"/>
            </p:cNvSpPr>
            <p:nvPr/>
          </p:nvSpPr>
          <p:spPr bwMode="auto">
            <a:xfrm>
              <a:off x="1288" y="2312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1" name="Oval 174"/>
            <p:cNvSpPr>
              <a:spLocks noChangeArrowheads="1"/>
            </p:cNvSpPr>
            <p:nvPr/>
          </p:nvSpPr>
          <p:spPr bwMode="auto">
            <a:xfrm>
              <a:off x="1616" y="2304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2" name="Oval 175"/>
            <p:cNvSpPr>
              <a:spLocks noChangeArrowheads="1"/>
            </p:cNvSpPr>
            <p:nvPr/>
          </p:nvSpPr>
          <p:spPr bwMode="auto">
            <a:xfrm>
              <a:off x="1920" y="2264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3" name="Oval 176"/>
            <p:cNvSpPr>
              <a:spLocks noChangeArrowheads="1"/>
            </p:cNvSpPr>
            <p:nvPr/>
          </p:nvSpPr>
          <p:spPr bwMode="auto">
            <a:xfrm>
              <a:off x="2336" y="2288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4" name="Oval 177"/>
            <p:cNvSpPr>
              <a:spLocks noChangeArrowheads="1"/>
            </p:cNvSpPr>
            <p:nvPr/>
          </p:nvSpPr>
          <p:spPr bwMode="auto">
            <a:xfrm>
              <a:off x="2336" y="3648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5" name="Oval 178"/>
            <p:cNvSpPr>
              <a:spLocks noChangeArrowheads="1"/>
            </p:cNvSpPr>
            <p:nvPr/>
          </p:nvSpPr>
          <p:spPr bwMode="auto">
            <a:xfrm>
              <a:off x="656" y="3656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6" name="Oval 179"/>
            <p:cNvSpPr>
              <a:spLocks noChangeArrowheads="1"/>
            </p:cNvSpPr>
            <p:nvPr/>
          </p:nvSpPr>
          <p:spPr bwMode="auto">
            <a:xfrm>
              <a:off x="2544" y="2144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7" name="Oval 180"/>
            <p:cNvSpPr>
              <a:spLocks noChangeArrowheads="1"/>
            </p:cNvSpPr>
            <p:nvPr/>
          </p:nvSpPr>
          <p:spPr bwMode="auto">
            <a:xfrm>
              <a:off x="2824" y="1832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  <p:sp>
          <p:nvSpPr>
            <p:cNvPr id="88" name="Oval 181"/>
            <p:cNvSpPr>
              <a:spLocks noChangeArrowheads="1"/>
            </p:cNvSpPr>
            <p:nvPr/>
          </p:nvSpPr>
          <p:spPr bwMode="auto">
            <a:xfrm>
              <a:off x="1552" y="1648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3200" baseline="-25000">
                <a:latin typeface="Times New Roman" pitchFamily="18" charset="0"/>
              </a:endParaRPr>
            </a:p>
          </p:txBody>
        </p:sp>
      </p:grpSp>
      <p:pic>
        <p:nvPicPr>
          <p:cNvPr id="173" name="Picture 183" descr="dog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800" y="6038850"/>
            <a:ext cx="108108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Picture 195" descr="AO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4267200"/>
            <a:ext cx="3005138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Picture 5" descr="Рисунок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5638800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Picture 15" descr="электронная лампа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96200" y="1371600"/>
            <a:ext cx="6826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71550" y="1844675"/>
            <a:ext cx="4648200" cy="4038600"/>
            <a:chOff x="1104" y="1200"/>
            <a:chExt cx="2928" cy="2544"/>
          </a:xfrm>
        </p:grpSpPr>
        <p:sp>
          <p:nvSpPr>
            <p:cNvPr id="4119" name="AutoShape 3"/>
            <p:cNvSpPr>
              <a:spLocks noChangeArrowheads="1"/>
            </p:cNvSpPr>
            <p:nvPr/>
          </p:nvSpPr>
          <p:spPr bwMode="auto">
            <a:xfrm>
              <a:off x="1104" y="1200"/>
              <a:ext cx="2928" cy="2544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0" name="Freeform 4"/>
            <p:cNvSpPr>
              <a:spLocks/>
            </p:cNvSpPr>
            <p:nvPr/>
          </p:nvSpPr>
          <p:spPr bwMode="auto">
            <a:xfrm>
              <a:off x="1736" y="1208"/>
              <a:ext cx="1" cy="368"/>
            </a:xfrm>
            <a:custGeom>
              <a:avLst/>
              <a:gdLst>
                <a:gd name="T0" fmla="*/ 0 w 1"/>
                <a:gd name="T1" fmla="*/ 0 h 368"/>
                <a:gd name="T2" fmla="*/ 0 w 1"/>
                <a:gd name="T3" fmla="*/ 368 h 368"/>
                <a:gd name="T4" fmla="*/ 0 60000 65536"/>
                <a:gd name="T5" fmla="*/ 0 60000 65536"/>
                <a:gd name="T6" fmla="*/ 0 w 1"/>
                <a:gd name="T7" fmla="*/ 0 h 368"/>
                <a:gd name="T8" fmla="*/ 1 w 1"/>
                <a:gd name="T9" fmla="*/ 368 h 3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68">
                  <a:moveTo>
                    <a:pt x="0" y="0"/>
                  </a:moveTo>
                  <a:lnTo>
                    <a:pt x="0" y="368"/>
                  </a:ln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1" name="Line 5"/>
            <p:cNvSpPr>
              <a:spLocks noChangeShapeType="1"/>
            </p:cNvSpPr>
            <p:nvPr/>
          </p:nvSpPr>
          <p:spPr bwMode="auto">
            <a:xfrm>
              <a:off x="1728" y="1728"/>
              <a:ext cx="0" cy="38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2" name="Line 6"/>
            <p:cNvSpPr>
              <a:spLocks noChangeShapeType="1"/>
            </p:cNvSpPr>
            <p:nvPr/>
          </p:nvSpPr>
          <p:spPr bwMode="auto">
            <a:xfrm>
              <a:off x="1728" y="2304"/>
              <a:ext cx="0" cy="38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3" name="Line 7"/>
            <p:cNvSpPr>
              <a:spLocks noChangeShapeType="1"/>
            </p:cNvSpPr>
            <p:nvPr/>
          </p:nvSpPr>
          <p:spPr bwMode="auto">
            <a:xfrm flipH="1">
              <a:off x="3696" y="3120"/>
              <a:ext cx="336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4" name="Line 8"/>
            <p:cNvSpPr>
              <a:spLocks noChangeShapeType="1"/>
            </p:cNvSpPr>
            <p:nvPr/>
          </p:nvSpPr>
          <p:spPr bwMode="auto">
            <a:xfrm flipH="1">
              <a:off x="2928" y="3120"/>
              <a:ext cx="432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5" name="Line 9"/>
            <p:cNvSpPr>
              <a:spLocks noChangeShapeType="1"/>
            </p:cNvSpPr>
            <p:nvPr/>
          </p:nvSpPr>
          <p:spPr bwMode="auto">
            <a:xfrm flipH="1">
              <a:off x="2064" y="3120"/>
              <a:ext cx="624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6" name="Line 10"/>
            <p:cNvSpPr>
              <a:spLocks noChangeShapeType="1"/>
            </p:cNvSpPr>
            <p:nvPr/>
          </p:nvSpPr>
          <p:spPr bwMode="auto">
            <a:xfrm flipH="1">
              <a:off x="1728" y="3120"/>
              <a:ext cx="144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7" name="Freeform 11"/>
            <p:cNvSpPr>
              <a:spLocks/>
            </p:cNvSpPr>
            <p:nvPr/>
          </p:nvSpPr>
          <p:spPr bwMode="auto">
            <a:xfrm>
              <a:off x="1728" y="2832"/>
              <a:ext cx="1" cy="292"/>
            </a:xfrm>
            <a:custGeom>
              <a:avLst/>
              <a:gdLst>
                <a:gd name="T0" fmla="*/ 0 w 1"/>
                <a:gd name="T1" fmla="*/ 0 h 292"/>
                <a:gd name="T2" fmla="*/ 0 w 1"/>
                <a:gd name="T3" fmla="*/ 292 h 292"/>
                <a:gd name="T4" fmla="*/ 0 60000 65536"/>
                <a:gd name="T5" fmla="*/ 0 60000 65536"/>
                <a:gd name="T6" fmla="*/ 0 w 1"/>
                <a:gd name="T7" fmla="*/ 0 h 292"/>
                <a:gd name="T8" fmla="*/ 1 w 1"/>
                <a:gd name="T9" fmla="*/ 292 h 2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92">
                  <a:moveTo>
                    <a:pt x="0" y="0"/>
                  </a:moveTo>
                  <a:lnTo>
                    <a:pt x="0" y="292"/>
                  </a:ln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8" name="Line 12"/>
            <p:cNvSpPr>
              <a:spLocks noChangeShapeType="1"/>
            </p:cNvSpPr>
            <p:nvPr/>
          </p:nvSpPr>
          <p:spPr bwMode="auto">
            <a:xfrm flipH="1">
              <a:off x="1440" y="3120"/>
              <a:ext cx="288" cy="288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9" name="Line 13"/>
            <p:cNvSpPr>
              <a:spLocks noChangeShapeType="1"/>
            </p:cNvSpPr>
            <p:nvPr/>
          </p:nvSpPr>
          <p:spPr bwMode="auto">
            <a:xfrm flipV="1">
              <a:off x="1104" y="3504"/>
              <a:ext cx="240" cy="24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38150" y="1387475"/>
            <a:ext cx="5943600" cy="4770438"/>
            <a:chOff x="768" y="1008"/>
            <a:chExt cx="3744" cy="3005"/>
          </a:xfrm>
        </p:grpSpPr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1392" y="1008"/>
              <a:ext cx="6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A</a:t>
              </a:r>
            </a:p>
          </p:txBody>
        </p:sp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4176" y="1008"/>
              <a:ext cx="33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B</a:t>
              </a:r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3408" y="1728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C</a:t>
              </a:r>
            </a:p>
          </p:txBody>
        </p:sp>
        <p:sp>
          <p:nvSpPr>
            <p:cNvPr id="4114" name="Text Box 18"/>
            <p:cNvSpPr txBox="1">
              <a:spLocks noChangeArrowheads="1"/>
            </p:cNvSpPr>
            <p:nvPr/>
          </p:nvSpPr>
          <p:spPr bwMode="auto">
            <a:xfrm>
              <a:off x="768" y="1680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D</a:t>
              </a: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1392" y="2784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К</a:t>
              </a:r>
            </a:p>
          </p:txBody>
        </p:sp>
        <p:sp>
          <p:nvSpPr>
            <p:cNvPr id="4116" name="Text Box 20"/>
            <p:cNvSpPr txBox="1">
              <a:spLocks noChangeArrowheads="1"/>
            </p:cNvSpPr>
            <p:nvPr/>
          </p:nvSpPr>
          <p:spPr bwMode="auto">
            <a:xfrm>
              <a:off x="4080" y="2851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F</a:t>
              </a:r>
            </a:p>
          </p:txBody>
        </p:sp>
        <p:sp>
          <p:nvSpPr>
            <p:cNvPr id="4117" name="Text Box 21"/>
            <p:cNvSpPr txBox="1">
              <a:spLocks noChangeArrowheads="1"/>
            </p:cNvSpPr>
            <p:nvPr/>
          </p:nvSpPr>
          <p:spPr bwMode="auto">
            <a:xfrm>
              <a:off x="3456" y="3571"/>
              <a:ext cx="38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М</a:t>
              </a:r>
            </a:p>
          </p:txBody>
        </p:sp>
        <p:sp>
          <p:nvSpPr>
            <p:cNvPr id="4118" name="Text Box 22"/>
            <p:cNvSpPr txBox="1">
              <a:spLocks noChangeArrowheads="1"/>
            </p:cNvSpPr>
            <p:nvPr/>
          </p:nvSpPr>
          <p:spPr bwMode="auto">
            <a:xfrm>
              <a:off x="768" y="3552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H</a:t>
              </a:r>
            </a:p>
          </p:txBody>
        </p:sp>
      </p:grpSp>
      <p:sp>
        <p:nvSpPr>
          <p:cNvPr id="42007" name="WordArt 23"/>
          <p:cNvSpPr>
            <a:spLocks noChangeArrowheads="1" noChangeShapeType="1" noTextEdit="1"/>
          </p:cNvSpPr>
          <p:nvPr/>
        </p:nvSpPr>
        <p:spPr bwMode="auto">
          <a:xfrm>
            <a:off x="2555875" y="333375"/>
            <a:ext cx="4114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вершины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895350" y="1768475"/>
            <a:ext cx="4800600" cy="4191000"/>
            <a:chOff x="1056" y="1152"/>
            <a:chExt cx="3024" cy="2640"/>
          </a:xfrm>
        </p:grpSpPr>
        <p:sp>
          <p:nvSpPr>
            <p:cNvPr id="4103" name="AutoShape 25"/>
            <p:cNvSpPr>
              <a:spLocks noChangeArrowheads="1"/>
            </p:cNvSpPr>
            <p:nvPr/>
          </p:nvSpPr>
          <p:spPr bwMode="auto">
            <a:xfrm>
              <a:off x="1056" y="3696"/>
              <a:ext cx="96" cy="96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4" name="AutoShape 26"/>
            <p:cNvSpPr>
              <a:spLocks noChangeArrowheads="1"/>
            </p:cNvSpPr>
            <p:nvPr/>
          </p:nvSpPr>
          <p:spPr bwMode="auto">
            <a:xfrm>
              <a:off x="1680" y="3072"/>
              <a:ext cx="96" cy="96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5" name="AutoShape 27"/>
            <p:cNvSpPr>
              <a:spLocks noChangeArrowheads="1"/>
            </p:cNvSpPr>
            <p:nvPr/>
          </p:nvSpPr>
          <p:spPr bwMode="auto">
            <a:xfrm>
              <a:off x="1680" y="1152"/>
              <a:ext cx="96" cy="96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" name="AutoShape 28"/>
            <p:cNvSpPr>
              <a:spLocks noChangeArrowheads="1"/>
            </p:cNvSpPr>
            <p:nvPr/>
          </p:nvSpPr>
          <p:spPr bwMode="auto">
            <a:xfrm>
              <a:off x="1056" y="1776"/>
              <a:ext cx="96" cy="96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7" name="AutoShape 29"/>
            <p:cNvSpPr>
              <a:spLocks noChangeArrowheads="1"/>
            </p:cNvSpPr>
            <p:nvPr/>
          </p:nvSpPr>
          <p:spPr bwMode="auto">
            <a:xfrm>
              <a:off x="3984" y="1152"/>
              <a:ext cx="96" cy="96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8" name="AutoShape 30"/>
            <p:cNvSpPr>
              <a:spLocks noChangeArrowheads="1"/>
            </p:cNvSpPr>
            <p:nvPr/>
          </p:nvSpPr>
          <p:spPr bwMode="auto">
            <a:xfrm>
              <a:off x="3360" y="1776"/>
              <a:ext cx="96" cy="96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9" name="AutoShape 31"/>
            <p:cNvSpPr>
              <a:spLocks noChangeArrowheads="1"/>
            </p:cNvSpPr>
            <p:nvPr/>
          </p:nvSpPr>
          <p:spPr bwMode="auto">
            <a:xfrm>
              <a:off x="3984" y="3072"/>
              <a:ext cx="96" cy="96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0" name="AutoShape 32"/>
            <p:cNvSpPr>
              <a:spLocks noChangeArrowheads="1"/>
            </p:cNvSpPr>
            <p:nvPr/>
          </p:nvSpPr>
          <p:spPr bwMode="auto">
            <a:xfrm>
              <a:off x="3360" y="3696"/>
              <a:ext cx="96" cy="96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42022" name="Picture 38" descr="Рисунок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8263" y="2708275"/>
            <a:ext cx="2725737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914400" y="2133600"/>
            <a:ext cx="4648200" cy="4038600"/>
            <a:chOff x="1104" y="1200"/>
            <a:chExt cx="2928" cy="2544"/>
          </a:xfrm>
        </p:grpSpPr>
        <p:sp>
          <p:nvSpPr>
            <p:cNvPr id="5152" name="AutoShape 34"/>
            <p:cNvSpPr>
              <a:spLocks noChangeArrowheads="1"/>
            </p:cNvSpPr>
            <p:nvPr/>
          </p:nvSpPr>
          <p:spPr bwMode="auto">
            <a:xfrm>
              <a:off x="1104" y="1200"/>
              <a:ext cx="2928" cy="2544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53" name="Freeform 35"/>
            <p:cNvSpPr>
              <a:spLocks/>
            </p:cNvSpPr>
            <p:nvPr/>
          </p:nvSpPr>
          <p:spPr bwMode="auto">
            <a:xfrm>
              <a:off x="1736" y="1208"/>
              <a:ext cx="1" cy="368"/>
            </a:xfrm>
            <a:custGeom>
              <a:avLst/>
              <a:gdLst>
                <a:gd name="T0" fmla="*/ 0 w 1"/>
                <a:gd name="T1" fmla="*/ 0 h 368"/>
                <a:gd name="T2" fmla="*/ 0 w 1"/>
                <a:gd name="T3" fmla="*/ 368 h 368"/>
                <a:gd name="T4" fmla="*/ 0 60000 65536"/>
                <a:gd name="T5" fmla="*/ 0 60000 65536"/>
                <a:gd name="T6" fmla="*/ 0 w 1"/>
                <a:gd name="T7" fmla="*/ 0 h 368"/>
                <a:gd name="T8" fmla="*/ 1 w 1"/>
                <a:gd name="T9" fmla="*/ 368 h 3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68">
                  <a:moveTo>
                    <a:pt x="0" y="0"/>
                  </a:moveTo>
                  <a:lnTo>
                    <a:pt x="0" y="368"/>
                  </a:ln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54" name="Line 36"/>
            <p:cNvSpPr>
              <a:spLocks noChangeShapeType="1"/>
            </p:cNvSpPr>
            <p:nvPr/>
          </p:nvSpPr>
          <p:spPr bwMode="auto">
            <a:xfrm>
              <a:off x="1728" y="1728"/>
              <a:ext cx="0" cy="38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55" name="Line 37"/>
            <p:cNvSpPr>
              <a:spLocks noChangeShapeType="1"/>
            </p:cNvSpPr>
            <p:nvPr/>
          </p:nvSpPr>
          <p:spPr bwMode="auto">
            <a:xfrm>
              <a:off x="1728" y="2304"/>
              <a:ext cx="0" cy="38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56" name="Line 38"/>
            <p:cNvSpPr>
              <a:spLocks noChangeShapeType="1"/>
            </p:cNvSpPr>
            <p:nvPr/>
          </p:nvSpPr>
          <p:spPr bwMode="auto">
            <a:xfrm flipH="1">
              <a:off x="3696" y="3120"/>
              <a:ext cx="336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57" name="Line 39"/>
            <p:cNvSpPr>
              <a:spLocks noChangeShapeType="1"/>
            </p:cNvSpPr>
            <p:nvPr/>
          </p:nvSpPr>
          <p:spPr bwMode="auto">
            <a:xfrm flipH="1">
              <a:off x="2928" y="3120"/>
              <a:ext cx="432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58" name="Line 40"/>
            <p:cNvSpPr>
              <a:spLocks noChangeShapeType="1"/>
            </p:cNvSpPr>
            <p:nvPr/>
          </p:nvSpPr>
          <p:spPr bwMode="auto">
            <a:xfrm flipH="1">
              <a:off x="2064" y="3120"/>
              <a:ext cx="624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59" name="Line 41"/>
            <p:cNvSpPr>
              <a:spLocks noChangeShapeType="1"/>
            </p:cNvSpPr>
            <p:nvPr/>
          </p:nvSpPr>
          <p:spPr bwMode="auto">
            <a:xfrm flipH="1">
              <a:off x="1728" y="3120"/>
              <a:ext cx="144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0" name="Freeform 42"/>
            <p:cNvSpPr>
              <a:spLocks/>
            </p:cNvSpPr>
            <p:nvPr/>
          </p:nvSpPr>
          <p:spPr bwMode="auto">
            <a:xfrm>
              <a:off x="1728" y="2832"/>
              <a:ext cx="1" cy="292"/>
            </a:xfrm>
            <a:custGeom>
              <a:avLst/>
              <a:gdLst>
                <a:gd name="T0" fmla="*/ 0 w 1"/>
                <a:gd name="T1" fmla="*/ 0 h 292"/>
                <a:gd name="T2" fmla="*/ 0 w 1"/>
                <a:gd name="T3" fmla="*/ 292 h 292"/>
                <a:gd name="T4" fmla="*/ 0 60000 65536"/>
                <a:gd name="T5" fmla="*/ 0 60000 65536"/>
                <a:gd name="T6" fmla="*/ 0 w 1"/>
                <a:gd name="T7" fmla="*/ 0 h 292"/>
                <a:gd name="T8" fmla="*/ 1 w 1"/>
                <a:gd name="T9" fmla="*/ 292 h 2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92">
                  <a:moveTo>
                    <a:pt x="0" y="0"/>
                  </a:moveTo>
                  <a:lnTo>
                    <a:pt x="0" y="292"/>
                  </a:ln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" name="Line 43"/>
            <p:cNvSpPr>
              <a:spLocks noChangeShapeType="1"/>
            </p:cNvSpPr>
            <p:nvPr/>
          </p:nvSpPr>
          <p:spPr bwMode="auto">
            <a:xfrm flipH="1">
              <a:off x="1440" y="3120"/>
              <a:ext cx="288" cy="288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2" name="Line 44"/>
            <p:cNvSpPr>
              <a:spLocks noChangeShapeType="1"/>
            </p:cNvSpPr>
            <p:nvPr/>
          </p:nvSpPr>
          <p:spPr bwMode="auto">
            <a:xfrm flipV="1">
              <a:off x="1104" y="3504"/>
              <a:ext cx="240" cy="24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914400" y="2133600"/>
            <a:ext cx="4648200" cy="4038600"/>
            <a:chOff x="1104" y="1200"/>
            <a:chExt cx="2928" cy="2544"/>
          </a:xfrm>
        </p:grpSpPr>
        <p:sp>
          <p:nvSpPr>
            <p:cNvPr id="5148" name="Line 56"/>
            <p:cNvSpPr>
              <a:spLocks noChangeShapeType="1"/>
            </p:cNvSpPr>
            <p:nvPr/>
          </p:nvSpPr>
          <p:spPr bwMode="auto">
            <a:xfrm flipV="1">
              <a:off x="1104" y="1200"/>
              <a:ext cx="624" cy="624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49" name="Line 57"/>
            <p:cNvSpPr>
              <a:spLocks noChangeShapeType="1"/>
            </p:cNvSpPr>
            <p:nvPr/>
          </p:nvSpPr>
          <p:spPr bwMode="auto">
            <a:xfrm flipV="1">
              <a:off x="3408" y="1200"/>
              <a:ext cx="624" cy="624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50" name="Line 58"/>
            <p:cNvSpPr>
              <a:spLocks noChangeShapeType="1"/>
            </p:cNvSpPr>
            <p:nvPr/>
          </p:nvSpPr>
          <p:spPr bwMode="auto">
            <a:xfrm flipV="1">
              <a:off x="3408" y="3120"/>
              <a:ext cx="624" cy="624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51" name="Line 59"/>
            <p:cNvSpPr>
              <a:spLocks noChangeShapeType="1"/>
            </p:cNvSpPr>
            <p:nvPr/>
          </p:nvSpPr>
          <p:spPr bwMode="auto">
            <a:xfrm flipV="1">
              <a:off x="1104" y="3120"/>
              <a:ext cx="624" cy="624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914400" y="2132013"/>
            <a:ext cx="4648200" cy="4041775"/>
            <a:chOff x="1104" y="1199"/>
            <a:chExt cx="2928" cy="2546"/>
          </a:xfrm>
        </p:grpSpPr>
        <p:sp>
          <p:nvSpPr>
            <p:cNvPr id="5144" name="Line 47"/>
            <p:cNvSpPr>
              <a:spLocks noChangeShapeType="1"/>
            </p:cNvSpPr>
            <p:nvPr/>
          </p:nvSpPr>
          <p:spPr bwMode="auto">
            <a:xfrm>
              <a:off x="1728" y="1199"/>
              <a:ext cx="2304" cy="1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45" name="Line 48"/>
            <p:cNvSpPr>
              <a:spLocks noChangeShapeType="1"/>
            </p:cNvSpPr>
            <p:nvPr/>
          </p:nvSpPr>
          <p:spPr bwMode="auto">
            <a:xfrm>
              <a:off x="1728" y="3120"/>
              <a:ext cx="2304" cy="1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46" name="Line 50"/>
            <p:cNvSpPr>
              <a:spLocks noChangeShapeType="1"/>
            </p:cNvSpPr>
            <p:nvPr/>
          </p:nvSpPr>
          <p:spPr bwMode="auto">
            <a:xfrm>
              <a:off x="1104" y="3744"/>
              <a:ext cx="2304" cy="1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47" name="Line 49"/>
            <p:cNvSpPr>
              <a:spLocks noChangeShapeType="1"/>
            </p:cNvSpPr>
            <p:nvPr/>
          </p:nvSpPr>
          <p:spPr bwMode="auto">
            <a:xfrm>
              <a:off x="1104" y="1824"/>
              <a:ext cx="2304" cy="1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912813" y="2133600"/>
            <a:ext cx="4649787" cy="4038600"/>
            <a:chOff x="1104" y="1200"/>
            <a:chExt cx="2929" cy="2544"/>
          </a:xfrm>
        </p:grpSpPr>
        <p:sp>
          <p:nvSpPr>
            <p:cNvPr id="5140" name="Line 54"/>
            <p:cNvSpPr>
              <a:spLocks noChangeShapeType="1"/>
            </p:cNvSpPr>
            <p:nvPr/>
          </p:nvSpPr>
          <p:spPr bwMode="auto">
            <a:xfrm>
              <a:off x="4032" y="1200"/>
              <a:ext cx="1" cy="192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41" name="Line 55"/>
            <p:cNvSpPr>
              <a:spLocks noChangeShapeType="1"/>
            </p:cNvSpPr>
            <p:nvPr/>
          </p:nvSpPr>
          <p:spPr bwMode="auto">
            <a:xfrm>
              <a:off x="1728" y="1200"/>
              <a:ext cx="1" cy="192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42" name="Line 52"/>
            <p:cNvSpPr>
              <a:spLocks noChangeShapeType="1"/>
            </p:cNvSpPr>
            <p:nvPr/>
          </p:nvSpPr>
          <p:spPr bwMode="auto">
            <a:xfrm>
              <a:off x="1104" y="1824"/>
              <a:ext cx="1" cy="192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43" name="Line 53"/>
            <p:cNvSpPr>
              <a:spLocks noChangeShapeType="1"/>
            </p:cNvSpPr>
            <p:nvPr/>
          </p:nvSpPr>
          <p:spPr bwMode="auto">
            <a:xfrm>
              <a:off x="3408" y="1824"/>
              <a:ext cx="1" cy="192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3855" name="WordArt 63"/>
          <p:cNvSpPr>
            <a:spLocks noChangeArrowheads="1" noChangeShapeType="1" noTextEdit="1"/>
          </p:cNvSpPr>
          <p:nvPr/>
        </p:nvSpPr>
        <p:spPr bwMode="auto">
          <a:xfrm>
            <a:off x="684213" y="333375"/>
            <a:ext cx="3200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05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рёбра</a:t>
            </a:r>
          </a:p>
        </p:txBody>
      </p:sp>
      <p:sp>
        <p:nvSpPr>
          <p:cNvPr id="33859" name="Text Box 67"/>
          <p:cNvSpPr txBox="1">
            <a:spLocks noChangeArrowheads="1"/>
          </p:cNvSpPr>
          <p:nvPr/>
        </p:nvSpPr>
        <p:spPr bwMode="auto">
          <a:xfrm>
            <a:off x="6324600" y="2743200"/>
            <a:ext cx="190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4400" b="1">
                <a:solidFill>
                  <a:srgbClr val="005D9C"/>
                </a:solidFill>
                <a:latin typeface="Arial" charset="0"/>
              </a:rPr>
              <a:t>длина</a:t>
            </a:r>
          </a:p>
        </p:txBody>
      </p:sp>
      <p:sp>
        <p:nvSpPr>
          <p:cNvPr id="33860" name="Text Box 68"/>
          <p:cNvSpPr txBox="1">
            <a:spLocks noChangeArrowheads="1"/>
          </p:cNvSpPr>
          <p:nvPr/>
        </p:nvSpPr>
        <p:spPr bwMode="auto">
          <a:xfrm>
            <a:off x="6324600" y="40386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4400" b="1">
                <a:solidFill>
                  <a:srgbClr val="005D9C"/>
                </a:solidFill>
                <a:latin typeface="Arial" charset="0"/>
              </a:rPr>
              <a:t>ширина</a:t>
            </a:r>
          </a:p>
        </p:txBody>
      </p:sp>
      <p:sp>
        <p:nvSpPr>
          <p:cNvPr id="33861" name="Text Box 69"/>
          <p:cNvSpPr txBox="1">
            <a:spLocks noChangeArrowheads="1"/>
          </p:cNvSpPr>
          <p:nvPr/>
        </p:nvSpPr>
        <p:spPr bwMode="auto">
          <a:xfrm>
            <a:off x="6324600" y="5410200"/>
            <a:ext cx="228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4400" b="1">
                <a:solidFill>
                  <a:srgbClr val="005D9C"/>
                </a:solidFill>
                <a:latin typeface="Arial" charset="0"/>
              </a:rPr>
              <a:t>высота</a:t>
            </a:r>
          </a:p>
        </p:txBody>
      </p: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304800" y="1752600"/>
            <a:ext cx="5943600" cy="4770438"/>
            <a:chOff x="768" y="1008"/>
            <a:chExt cx="3744" cy="3005"/>
          </a:xfrm>
        </p:grpSpPr>
        <p:sp>
          <p:nvSpPr>
            <p:cNvPr id="5132" name="Text Box 71"/>
            <p:cNvSpPr txBox="1">
              <a:spLocks noChangeArrowheads="1"/>
            </p:cNvSpPr>
            <p:nvPr/>
          </p:nvSpPr>
          <p:spPr bwMode="auto">
            <a:xfrm>
              <a:off x="1392" y="1008"/>
              <a:ext cx="6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A</a:t>
              </a:r>
            </a:p>
          </p:txBody>
        </p:sp>
        <p:sp>
          <p:nvSpPr>
            <p:cNvPr id="5133" name="Text Box 72"/>
            <p:cNvSpPr txBox="1">
              <a:spLocks noChangeArrowheads="1"/>
            </p:cNvSpPr>
            <p:nvPr/>
          </p:nvSpPr>
          <p:spPr bwMode="auto">
            <a:xfrm>
              <a:off x="4176" y="1008"/>
              <a:ext cx="33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B</a:t>
              </a:r>
            </a:p>
          </p:txBody>
        </p:sp>
        <p:sp>
          <p:nvSpPr>
            <p:cNvPr id="5134" name="Text Box 73"/>
            <p:cNvSpPr txBox="1">
              <a:spLocks noChangeArrowheads="1"/>
            </p:cNvSpPr>
            <p:nvPr/>
          </p:nvSpPr>
          <p:spPr bwMode="auto">
            <a:xfrm>
              <a:off x="3408" y="1728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C</a:t>
              </a:r>
            </a:p>
          </p:txBody>
        </p:sp>
        <p:sp>
          <p:nvSpPr>
            <p:cNvPr id="5135" name="Text Box 74"/>
            <p:cNvSpPr txBox="1">
              <a:spLocks noChangeArrowheads="1"/>
            </p:cNvSpPr>
            <p:nvPr/>
          </p:nvSpPr>
          <p:spPr bwMode="auto">
            <a:xfrm>
              <a:off x="768" y="1680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D</a:t>
              </a:r>
            </a:p>
          </p:txBody>
        </p:sp>
        <p:sp>
          <p:nvSpPr>
            <p:cNvPr id="5136" name="Text Box 75"/>
            <p:cNvSpPr txBox="1">
              <a:spLocks noChangeArrowheads="1"/>
            </p:cNvSpPr>
            <p:nvPr/>
          </p:nvSpPr>
          <p:spPr bwMode="auto">
            <a:xfrm>
              <a:off x="1392" y="2784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К</a:t>
              </a:r>
            </a:p>
          </p:txBody>
        </p:sp>
        <p:sp>
          <p:nvSpPr>
            <p:cNvPr id="5137" name="Text Box 76"/>
            <p:cNvSpPr txBox="1">
              <a:spLocks noChangeArrowheads="1"/>
            </p:cNvSpPr>
            <p:nvPr/>
          </p:nvSpPr>
          <p:spPr bwMode="auto">
            <a:xfrm>
              <a:off x="4080" y="2851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F</a:t>
              </a:r>
            </a:p>
          </p:txBody>
        </p:sp>
        <p:sp>
          <p:nvSpPr>
            <p:cNvPr id="5138" name="Text Box 77"/>
            <p:cNvSpPr txBox="1">
              <a:spLocks noChangeArrowheads="1"/>
            </p:cNvSpPr>
            <p:nvPr/>
          </p:nvSpPr>
          <p:spPr bwMode="auto">
            <a:xfrm>
              <a:off x="3456" y="3571"/>
              <a:ext cx="38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М</a:t>
              </a:r>
            </a:p>
          </p:txBody>
        </p:sp>
        <p:sp>
          <p:nvSpPr>
            <p:cNvPr id="5139" name="Text Box 78"/>
            <p:cNvSpPr txBox="1">
              <a:spLocks noChangeArrowheads="1"/>
            </p:cNvSpPr>
            <p:nvPr/>
          </p:nvSpPr>
          <p:spPr bwMode="auto">
            <a:xfrm>
              <a:off x="768" y="3552"/>
              <a:ext cx="28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/>
                <a:t>H</a:t>
              </a:r>
            </a:p>
          </p:txBody>
        </p:sp>
      </p:grpSp>
      <p:sp>
        <p:nvSpPr>
          <p:cNvPr id="33871" name="Text Box 79"/>
          <p:cNvSpPr txBox="1">
            <a:spLocks noChangeArrowheads="1"/>
          </p:cNvSpPr>
          <p:nvPr/>
        </p:nvSpPr>
        <p:spPr bwMode="auto">
          <a:xfrm>
            <a:off x="5181600" y="914400"/>
            <a:ext cx="388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4400" b="1" u="sng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ИЗМЕРЕНИЯ</a:t>
            </a: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3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3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55" grpId="0" animBg="1"/>
      <p:bldP spid="33859" grpId="0" autoUpdateAnimBg="0"/>
      <p:bldP spid="33860" grpId="0" autoUpdateAnimBg="0"/>
      <p:bldP spid="33861" grpId="0" autoUpdateAnimBg="0"/>
      <p:bldP spid="3387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2743200" y="2209800"/>
            <a:ext cx="2819400" cy="2514600"/>
          </a:xfrm>
          <a:prstGeom prst="cube">
            <a:avLst>
              <a:gd name="adj" fmla="val 25000"/>
            </a:avLst>
          </a:prstGeom>
          <a:solidFill>
            <a:srgbClr val="005D9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4953000" y="2209800"/>
            <a:ext cx="609600" cy="2514600"/>
          </a:xfrm>
          <a:custGeom>
            <a:avLst/>
            <a:gdLst>
              <a:gd name="T0" fmla="*/ 0 w 384"/>
              <a:gd name="T1" fmla="*/ 384 h 1584"/>
              <a:gd name="T2" fmla="*/ 0 w 384"/>
              <a:gd name="T3" fmla="*/ 1584 h 1584"/>
              <a:gd name="T4" fmla="*/ 384 w 384"/>
              <a:gd name="T5" fmla="*/ 1200 h 1584"/>
              <a:gd name="T6" fmla="*/ 384 w 384"/>
              <a:gd name="T7" fmla="*/ 0 h 1584"/>
              <a:gd name="T8" fmla="*/ 0 w 384"/>
              <a:gd name="T9" fmla="*/ 384 h 15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1584"/>
              <a:gd name="T17" fmla="*/ 384 w 384"/>
              <a:gd name="T18" fmla="*/ 1584 h 15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1584">
                <a:moveTo>
                  <a:pt x="0" y="384"/>
                </a:moveTo>
                <a:lnTo>
                  <a:pt x="0" y="1584"/>
                </a:lnTo>
                <a:lnTo>
                  <a:pt x="384" y="1200"/>
                </a:lnTo>
                <a:lnTo>
                  <a:pt x="384" y="0"/>
                </a:lnTo>
                <a:lnTo>
                  <a:pt x="0" y="384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2743200" y="2209800"/>
            <a:ext cx="2819400" cy="609600"/>
          </a:xfrm>
          <a:custGeom>
            <a:avLst/>
            <a:gdLst>
              <a:gd name="T0" fmla="*/ 384 w 1776"/>
              <a:gd name="T1" fmla="*/ 0 h 384"/>
              <a:gd name="T2" fmla="*/ 1776 w 1776"/>
              <a:gd name="T3" fmla="*/ 0 h 384"/>
              <a:gd name="T4" fmla="*/ 1392 w 1776"/>
              <a:gd name="T5" fmla="*/ 384 h 384"/>
              <a:gd name="T6" fmla="*/ 0 w 1776"/>
              <a:gd name="T7" fmla="*/ 384 h 384"/>
              <a:gd name="T8" fmla="*/ 384 w 1776"/>
              <a:gd name="T9" fmla="*/ 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384"/>
              <a:gd name="T17" fmla="*/ 1776 w 1776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384">
                <a:moveTo>
                  <a:pt x="384" y="0"/>
                </a:moveTo>
                <a:lnTo>
                  <a:pt x="1776" y="0"/>
                </a:lnTo>
                <a:lnTo>
                  <a:pt x="1392" y="384"/>
                </a:lnTo>
                <a:lnTo>
                  <a:pt x="0" y="384"/>
                </a:lnTo>
                <a:lnTo>
                  <a:pt x="38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2743200" y="2819400"/>
            <a:ext cx="2209800" cy="1905000"/>
          </a:xfrm>
          <a:custGeom>
            <a:avLst/>
            <a:gdLst>
              <a:gd name="T0" fmla="*/ 0 w 1392"/>
              <a:gd name="T1" fmla="*/ 0 h 1200"/>
              <a:gd name="T2" fmla="*/ 1392 w 1392"/>
              <a:gd name="T3" fmla="*/ 0 h 1200"/>
              <a:gd name="T4" fmla="*/ 1392 w 1392"/>
              <a:gd name="T5" fmla="*/ 1200 h 1200"/>
              <a:gd name="T6" fmla="*/ 0 w 1392"/>
              <a:gd name="T7" fmla="*/ 1200 h 1200"/>
              <a:gd name="T8" fmla="*/ 0 w 1392"/>
              <a:gd name="T9" fmla="*/ 0 h 1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92"/>
              <a:gd name="T16" fmla="*/ 0 h 1200"/>
              <a:gd name="T17" fmla="*/ 1392 w 1392"/>
              <a:gd name="T18" fmla="*/ 1200 h 1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92" h="1200">
                <a:moveTo>
                  <a:pt x="0" y="0"/>
                </a:moveTo>
                <a:lnTo>
                  <a:pt x="1392" y="0"/>
                </a:lnTo>
                <a:lnTo>
                  <a:pt x="1392" y="1200"/>
                </a:lnTo>
                <a:lnTo>
                  <a:pt x="0" y="120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019800" y="990600"/>
            <a:ext cx="2590800" cy="2362200"/>
            <a:chOff x="2256" y="1248"/>
            <a:chExt cx="1776" cy="1584"/>
          </a:xfrm>
        </p:grpSpPr>
        <p:sp>
          <p:nvSpPr>
            <p:cNvPr id="6161" name="Freeform 21"/>
            <p:cNvSpPr>
              <a:spLocks/>
            </p:cNvSpPr>
            <p:nvPr/>
          </p:nvSpPr>
          <p:spPr bwMode="auto">
            <a:xfrm>
              <a:off x="2640" y="1248"/>
              <a:ext cx="1392" cy="1200"/>
            </a:xfrm>
            <a:custGeom>
              <a:avLst/>
              <a:gdLst>
                <a:gd name="T0" fmla="*/ 0 w 1392"/>
                <a:gd name="T1" fmla="*/ 0 h 1200"/>
                <a:gd name="T2" fmla="*/ 1392 w 1392"/>
                <a:gd name="T3" fmla="*/ 0 h 1200"/>
                <a:gd name="T4" fmla="*/ 1392 w 1392"/>
                <a:gd name="T5" fmla="*/ 1200 h 1200"/>
                <a:gd name="T6" fmla="*/ 0 w 1392"/>
                <a:gd name="T7" fmla="*/ 1200 h 1200"/>
                <a:gd name="T8" fmla="*/ 0 w 1392"/>
                <a:gd name="T9" fmla="*/ 0 h 1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2"/>
                <a:gd name="T16" fmla="*/ 0 h 1200"/>
                <a:gd name="T17" fmla="*/ 1392 w 1392"/>
                <a:gd name="T18" fmla="*/ 1200 h 1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2" h="1200">
                  <a:moveTo>
                    <a:pt x="0" y="0"/>
                  </a:moveTo>
                  <a:lnTo>
                    <a:pt x="1392" y="0"/>
                  </a:lnTo>
                  <a:lnTo>
                    <a:pt x="1392" y="1200"/>
                  </a:lnTo>
                  <a:lnTo>
                    <a:pt x="0" y="1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2" name="Freeform 22"/>
            <p:cNvSpPr>
              <a:spLocks/>
            </p:cNvSpPr>
            <p:nvPr/>
          </p:nvSpPr>
          <p:spPr bwMode="auto">
            <a:xfrm>
              <a:off x="2256" y="1632"/>
              <a:ext cx="1392" cy="1200"/>
            </a:xfrm>
            <a:custGeom>
              <a:avLst/>
              <a:gdLst>
                <a:gd name="T0" fmla="*/ 0 w 1392"/>
                <a:gd name="T1" fmla="*/ 0 h 1200"/>
                <a:gd name="T2" fmla="*/ 1392 w 1392"/>
                <a:gd name="T3" fmla="*/ 0 h 1200"/>
                <a:gd name="T4" fmla="*/ 1392 w 1392"/>
                <a:gd name="T5" fmla="*/ 1200 h 1200"/>
                <a:gd name="T6" fmla="*/ 0 w 1392"/>
                <a:gd name="T7" fmla="*/ 1200 h 1200"/>
                <a:gd name="T8" fmla="*/ 0 w 1392"/>
                <a:gd name="T9" fmla="*/ 0 h 1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2"/>
                <a:gd name="T16" fmla="*/ 0 h 1200"/>
                <a:gd name="T17" fmla="*/ 1392 w 1392"/>
                <a:gd name="T18" fmla="*/ 1200 h 1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2" h="1200">
                  <a:moveTo>
                    <a:pt x="0" y="0"/>
                  </a:moveTo>
                  <a:lnTo>
                    <a:pt x="1392" y="0"/>
                  </a:lnTo>
                  <a:lnTo>
                    <a:pt x="1392" y="1200"/>
                  </a:lnTo>
                  <a:lnTo>
                    <a:pt x="0" y="1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381000" y="609600"/>
            <a:ext cx="2590800" cy="2362200"/>
            <a:chOff x="3552" y="2352"/>
            <a:chExt cx="1776" cy="1584"/>
          </a:xfrm>
        </p:grpSpPr>
        <p:sp>
          <p:nvSpPr>
            <p:cNvPr id="6159" name="Freeform 24"/>
            <p:cNvSpPr>
              <a:spLocks/>
            </p:cNvSpPr>
            <p:nvPr/>
          </p:nvSpPr>
          <p:spPr bwMode="auto">
            <a:xfrm>
              <a:off x="3552" y="3552"/>
              <a:ext cx="1776" cy="384"/>
            </a:xfrm>
            <a:custGeom>
              <a:avLst/>
              <a:gdLst>
                <a:gd name="T0" fmla="*/ 384 w 1776"/>
                <a:gd name="T1" fmla="*/ 0 h 384"/>
                <a:gd name="T2" fmla="*/ 1776 w 1776"/>
                <a:gd name="T3" fmla="*/ 0 h 384"/>
                <a:gd name="T4" fmla="*/ 1392 w 1776"/>
                <a:gd name="T5" fmla="*/ 384 h 384"/>
                <a:gd name="T6" fmla="*/ 0 w 1776"/>
                <a:gd name="T7" fmla="*/ 384 h 384"/>
                <a:gd name="T8" fmla="*/ 384 w 1776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"/>
                <a:gd name="T16" fmla="*/ 0 h 384"/>
                <a:gd name="T17" fmla="*/ 1776 w 1776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" h="384">
                  <a:moveTo>
                    <a:pt x="384" y="0"/>
                  </a:moveTo>
                  <a:lnTo>
                    <a:pt x="1776" y="0"/>
                  </a:lnTo>
                  <a:lnTo>
                    <a:pt x="1392" y="384"/>
                  </a:lnTo>
                  <a:lnTo>
                    <a:pt x="0" y="384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0" name="Freeform 25"/>
            <p:cNvSpPr>
              <a:spLocks/>
            </p:cNvSpPr>
            <p:nvPr/>
          </p:nvSpPr>
          <p:spPr bwMode="auto">
            <a:xfrm>
              <a:off x="3552" y="2352"/>
              <a:ext cx="1776" cy="384"/>
            </a:xfrm>
            <a:custGeom>
              <a:avLst/>
              <a:gdLst>
                <a:gd name="T0" fmla="*/ 384 w 1776"/>
                <a:gd name="T1" fmla="*/ 0 h 384"/>
                <a:gd name="T2" fmla="*/ 1776 w 1776"/>
                <a:gd name="T3" fmla="*/ 0 h 384"/>
                <a:gd name="T4" fmla="*/ 1392 w 1776"/>
                <a:gd name="T5" fmla="*/ 384 h 384"/>
                <a:gd name="T6" fmla="*/ 0 w 1776"/>
                <a:gd name="T7" fmla="*/ 384 h 384"/>
                <a:gd name="T8" fmla="*/ 384 w 1776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"/>
                <a:gd name="T16" fmla="*/ 0 h 384"/>
                <a:gd name="T17" fmla="*/ 1776 w 1776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" h="384">
                  <a:moveTo>
                    <a:pt x="384" y="0"/>
                  </a:moveTo>
                  <a:lnTo>
                    <a:pt x="1776" y="0"/>
                  </a:lnTo>
                  <a:lnTo>
                    <a:pt x="1392" y="384"/>
                  </a:lnTo>
                  <a:lnTo>
                    <a:pt x="0" y="384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516688" y="4005263"/>
            <a:ext cx="2286000" cy="2286000"/>
            <a:chOff x="2448" y="2592"/>
            <a:chExt cx="1776" cy="1584"/>
          </a:xfrm>
        </p:grpSpPr>
        <p:sp>
          <p:nvSpPr>
            <p:cNvPr id="6157" name="Freeform 27"/>
            <p:cNvSpPr>
              <a:spLocks/>
            </p:cNvSpPr>
            <p:nvPr/>
          </p:nvSpPr>
          <p:spPr bwMode="auto">
            <a:xfrm>
              <a:off x="2448" y="2592"/>
              <a:ext cx="384" cy="1584"/>
            </a:xfrm>
            <a:custGeom>
              <a:avLst/>
              <a:gdLst>
                <a:gd name="T0" fmla="*/ 0 w 384"/>
                <a:gd name="T1" fmla="*/ 384 h 1584"/>
                <a:gd name="T2" fmla="*/ 0 w 384"/>
                <a:gd name="T3" fmla="*/ 1584 h 1584"/>
                <a:gd name="T4" fmla="*/ 384 w 384"/>
                <a:gd name="T5" fmla="*/ 1200 h 1584"/>
                <a:gd name="T6" fmla="*/ 384 w 384"/>
                <a:gd name="T7" fmla="*/ 0 h 1584"/>
                <a:gd name="T8" fmla="*/ 0 w 384"/>
                <a:gd name="T9" fmla="*/ 384 h 15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1584"/>
                <a:gd name="T17" fmla="*/ 384 w 384"/>
                <a:gd name="T18" fmla="*/ 1584 h 15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1584">
                  <a:moveTo>
                    <a:pt x="0" y="384"/>
                  </a:moveTo>
                  <a:lnTo>
                    <a:pt x="0" y="1584"/>
                  </a:lnTo>
                  <a:lnTo>
                    <a:pt x="384" y="1200"/>
                  </a:lnTo>
                  <a:lnTo>
                    <a:pt x="384" y="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8" name="Freeform 28"/>
            <p:cNvSpPr>
              <a:spLocks/>
            </p:cNvSpPr>
            <p:nvPr/>
          </p:nvSpPr>
          <p:spPr bwMode="auto">
            <a:xfrm>
              <a:off x="3840" y="2592"/>
              <a:ext cx="384" cy="1584"/>
            </a:xfrm>
            <a:custGeom>
              <a:avLst/>
              <a:gdLst>
                <a:gd name="T0" fmla="*/ 0 w 384"/>
                <a:gd name="T1" fmla="*/ 384 h 1584"/>
                <a:gd name="T2" fmla="*/ 0 w 384"/>
                <a:gd name="T3" fmla="*/ 1584 h 1584"/>
                <a:gd name="T4" fmla="*/ 384 w 384"/>
                <a:gd name="T5" fmla="*/ 1200 h 1584"/>
                <a:gd name="T6" fmla="*/ 384 w 384"/>
                <a:gd name="T7" fmla="*/ 0 h 1584"/>
                <a:gd name="T8" fmla="*/ 0 w 384"/>
                <a:gd name="T9" fmla="*/ 384 h 15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1584"/>
                <a:gd name="T17" fmla="*/ 384 w 384"/>
                <a:gd name="T18" fmla="*/ 1584 h 15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1584">
                  <a:moveTo>
                    <a:pt x="0" y="384"/>
                  </a:moveTo>
                  <a:lnTo>
                    <a:pt x="0" y="1584"/>
                  </a:lnTo>
                  <a:lnTo>
                    <a:pt x="384" y="1200"/>
                  </a:lnTo>
                  <a:lnTo>
                    <a:pt x="384" y="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91" name="Text Box 31"/>
          <p:cNvSpPr txBox="1">
            <a:spLocks noChangeArrowheads="1"/>
          </p:cNvSpPr>
          <p:nvPr/>
        </p:nvSpPr>
        <p:spPr bwMode="auto">
          <a:xfrm>
            <a:off x="0" y="1385888"/>
            <a:ext cx="586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18900000" algn="ctr" rotWithShape="0">
              <a:srgbClr val="6699FF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 b="1" dirty="0">
                <a:solidFill>
                  <a:srgbClr val="000099"/>
                </a:solidFill>
                <a:latin typeface="Arial Black" pitchFamily="34" charset="0"/>
              </a:rPr>
              <a:t>прямоугольник</a:t>
            </a:r>
            <a:r>
              <a:rPr lang="ru-RU" sz="4800" b="1" dirty="0">
                <a:solidFill>
                  <a:srgbClr val="000099"/>
                </a:solidFill>
                <a:latin typeface="Arial Black" pitchFamily="34" charset="0"/>
              </a:rPr>
              <a:t>и</a:t>
            </a:r>
          </a:p>
        </p:txBody>
      </p:sp>
      <p:sp>
        <p:nvSpPr>
          <p:cNvPr id="15392" name="WordArt 32"/>
          <p:cNvSpPr>
            <a:spLocks noChangeArrowheads="1" noChangeShapeType="1" noTextEdit="1"/>
          </p:cNvSpPr>
          <p:nvPr/>
        </p:nvSpPr>
        <p:spPr bwMode="auto">
          <a:xfrm>
            <a:off x="3492500" y="333375"/>
            <a:ext cx="2590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Arial Black" pitchFamily="34" charset="0"/>
                <a:cs typeface="Times New Roman"/>
              </a:rPr>
              <a:t>грани</a:t>
            </a:r>
          </a:p>
        </p:txBody>
      </p:sp>
      <p:pic>
        <p:nvPicPr>
          <p:cNvPr id="15398" name="Picture 38" descr="dd36efffaa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897188"/>
            <a:ext cx="242887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99" name="Text Box 39"/>
          <p:cNvSpPr txBox="1">
            <a:spLocks noChangeArrowheads="1"/>
          </p:cNvSpPr>
          <p:nvPr/>
        </p:nvSpPr>
        <p:spPr bwMode="auto">
          <a:xfrm>
            <a:off x="1547813" y="5157788"/>
            <a:ext cx="5105400" cy="125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3600" b="1" dirty="0">
                <a:solidFill>
                  <a:srgbClr val="000099"/>
                </a:solidFill>
                <a:latin typeface="Arial Black" pitchFamily="34" charset="0"/>
              </a:rPr>
              <a:t>Противолежащие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ru-RU" sz="3600" b="1" dirty="0">
                <a:solidFill>
                  <a:srgbClr val="000099"/>
                </a:solidFill>
                <a:latin typeface="Arial Black" pitchFamily="34" charset="0"/>
              </a:rPr>
              <a:t>грани равны !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72" grpId="0" animBg="1"/>
      <p:bldP spid="15371" grpId="0" animBg="1"/>
      <p:bldP spid="15370" grpId="0" animBg="1"/>
      <p:bldP spid="15391" grpId="0" autoUpdateAnimBg="0"/>
      <p:bldP spid="15392" grpId="0" animBg="1"/>
      <p:bldP spid="1539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 smtClean="0">
                <a:solidFill>
                  <a:srgbClr val="00196A"/>
                </a:solidFill>
              </a:rPr>
              <a:t>Куб - прямоугольный параллелепипед, у которого все измерения равны</a:t>
            </a:r>
            <a:endParaRPr lang="ru-RU" b="1" dirty="0">
              <a:solidFill>
                <a:srgbClr val="00196A"/>
              </a:solidFill>
            </a:endParaRPr>
          </a:p>
        </p:txBody>
      </p:sp>
      <p:sp>
        <p:nvSpPr>
          <p:cNvPr id="6" name="AutoShape 25" descr="blow_green"/>
          <p:cNvSpPr>
            <a:spLocks noChangeArrowheads="1"/>
          </p:cNvSpPr>
          <p:nvPr/>
        </p:nvSpPr>
        <p:spPr bwMode="auto">
          <a:xfrm>
            <a:off x="533400" y="2209800"/>
            <a:ext cx="2057400" cy="2057400"/>
          </a:xfrm>
          <a:prstGeom prst="cube">
            <a:avLst>
              <a:gd name="adj" fmla="val 25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Picture 1039" descr="Рисунок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8263" y="2708275"/>
            <a:ext cx="2344737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85800" y="3352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5D9C"/>
                </a:solidFill>
              </a:rPr>
              <a:t>р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4419600"/>
            <a:ext cx="5791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 smtClean="0">
                <a:solidFill>
                  <a:srgbClr val="005D9C"/>
                </a:solidFill>
                <a:latin typeface="Arial Black" pitchFamily="34" charset="0"/>
              </a:rPr>
              <a:t>Какими геометрическими фигурами являются грани куба?</a:t>
            </a:r>
            <a:endParaRPr lang="ru-RU" sz="3200" dirty="0">
              <a:solidFill>
                <a:srgbClr val="005D9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196A"/>
                </a:solidFill>
                <a:latin typeface="Arial Black" pitchFamily="34" charset="0"/>
              </a:rPr>
              <a:t>Что такое объем?</a:t>
            </a:r>
            <a:endParaRPr lang="ru-RU" dirty="0">
              <a:solidFill>
                <a:srgbClr val="00196A"/>
              </a:solidFill>
              <a:latin typeface="Arial Black" pitchFamily="34" charset="0"/>
            </a:endParaRPr>
          </a:p>
        </p:txBody>
      </p:sp>
      <p:pic>
        <p:nvPicPr>
          <p:cNvPr id="4" name="Picture 3" descr="FISHTANK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09800"/>
            <a:ext cx="4289331" cy="2667000"/>
          </a:xfrm>
          <a:prstGeom prst="rect">
            <a:avLst/>
          </a:prstGeom>
          <a:noFill/>
        </p:spPr>
      </p:pic>
      <p:pic>
        <p:nvPicPr>
          <p:cNvPr id="5" name="Picture 5" descr="BUC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9713" y="2362200"/>
            <a:ext cx="3443287" cy="3962400"/>
          </a:xfrm>
          <a:prstGeom prst="rect">
            <a:avLst/>
          </a:prstGeom>
          <a:noFill/>
        </p:spPr>
      </p:pic>
      <p:pic>
        <p:nvPicPr>
          <p:cNvPr id="6" name="Picture 6" descr="CU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5334000"/>
            <a:ext cx="2214563" cy="990600"/>
          </a:xfrm>
          <a:prstGeom prst="rect">
            <a:avLst/>
          </a:prstGeom>
          <a:noFill/>
        </p:spPr>
      </p:pic>
      <p:pic>
        <p:nvPicPr>
          <p:cNvPr id="7" name="Picture 4" descr="MU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4267200"/>
            <a:ext cx="1706563" cy="20526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196A"/>
                </a:solidFill>
                <a:latin typeface="Arial Black" pitchFamily="34" charset="0"/>
              </a:rPr>
              <a:t>Важным свойством </a:t>
            </a:r>
            <a:br>
              <a:rPr lang="ru-RU" sz="3200" dirty="0" smtClean="0">
                <a:solidFill>
                  <a:srgbClr val="00196A"/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rgbClr val="00196A"/>
                </a:solidFill>
                <a:latin typeface="Arial Black" pitchFamily="34" charset="0"/>
              </a:rPr>
              <a:t>объема является его вместимость</a:t>
            </a:r>
            <a:endParaRPr lang="ru-RU" sz="3200" dirty="0">
              <a:solidFill>
                <a:srgbClr val="00196A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Вместимость фигуры характеризуется его объемом. За единицу  измерения  объема принимают объем единичного куба.</a:t>
            </a:r>
          </a:p>
          <a:p>
            <a:endParaRPr lang="ru-RU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7696200" y="2590800"/>
            <a:ext cx="1060450" cy="1281113"/>
            <a:chOff x="1248" y="2880"/>
            <a:chExt cx="668" cy="807"/>
          </a:xfrm>
        </p:grpSpPr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1248" y="2880"/>
              <a:ext cx="624" cy="62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>
                <a:solidFill>
                  <a:srgbClr val="00196A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680" y="3072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>
                  <a:solidFill>
                    <a:srgbClr val="00196A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728" y="336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>
                  <a:solidFill>
                    <a:srgbClr val="00196A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344" y="3456"/>
              <a:ext cx="2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>
                  <a:solidFill>
                    <a:srgbClr val="00196A"/>
                  </a:solidFill>
                  <a:latin typeface="Times New Roman" pitchFamily="18" charset="0"/>
                </a:rPr>
                <a:t> 1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04800" y="29718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dirty="0" smtClean="0">
                <a:latin typeface="Arial Black" pitchFamily="34" charset="0"/>
              </a:rPr>
              <a:t>Объемы единичных кубов получают названия в зависимости от выбранной единицы длины ребра: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" y="4267200"/>
            <a:ext cx="701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кубический миллиметр    (1 мм</a:t>
            </a:r>
            <a:r>
              <a:rPr lang="ru-RU" sz="2000" baseline="30000" dirty="0" smtClean="0">
                <a:solidFill>
                  <a:schemeClr val="tx2"/>
                </a:solidFill>
                <a:latin typeface="Arial Black" pitchFamily="34" charset="0"/>
              </a:rPr>
              <a:t>3</a:t>
            </a: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</a:p>
          <a:p>
            <a:pPr algn="ctr" eaLnBrk="0" hangingPunct="0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кубический сантиметр    (1 см</a:t>
            </a:r>
            <a:r>
              <a:rPr lang="ru-RU" sz="2000" baseline="30000" dirty="0" smtClean="0">
                <a:solidFill>
                  <a:schemeClr val="tx2"/>
                </a:solidFill>
                <a:latin typeface="Arial Black" pitchFamily="34" charset="0"/>
              </a:rPr>
              <a:t>3</a:t>
            </a: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</a:p>
          <a:p>
            <a:pPr algn="ctr" eaLnBrk="0" hangingPunct="0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кубический дециметр       (1 дм</a:t>
            </a:r>
            <a:r>
              <a:rPr lang="ru-RU" sz="2000" baseline="30000" dirty="0" smtClean="0">
                <a:solidFill>
                  <a:schemeClr val="tx2"/>
                </a:solidFill>
                <a:latin typeface="Arial Black" pitchFamily="34" charset="0"/>
              </a:rPr>
              <a:t>3</a:t>
            </a: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</a:p>
          <a:p>
            <a:pPr algn="ctr" eaLnBrk="0" hangingPunct="0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кубический метр                (1 м</a:t>
            </a:r>
            <a:r>
              <a:rPr lang="ru-RU" sz="2000" baseline="30000" dirty="0" smtClean="0">
                <a:solidFill>
                  <a:schemeClr val="tx2"/>
                </a:solidFill>
                <a:latin typeface="Arial Black" pitchFamily="34" charset="0"/>
              </a:rPr>
              <a:t>3</a:t>
            </a: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</a:p>
          <a:p>
            <a:pPr algn="ctr" eaLnBrk="0" hangingPunct="0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кубический километр      (1 км</a:t>
            </a:r>
            <a:r>
              <a:rPr lang="ru-RU" sz="2000" baseline="30000" dirty="0" smtClean="0">
                <a:solidFill>
                  <a:schemeClr val="tx2"/>
                </a:solidFill>
                <a:latin typeface="Arial Black" pitchFamily="34" charset="0"/>
              </a:rPr>
              <a:t>3</a:t>
            </a: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)</a:t>
            </a:r>
            <a:endParaRPr lang="ru-RU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pl-Shablon2 13">
      <a:dk1>
        <a:srgbClr val="205FF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1A50D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-Shablon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-Shabl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3">
        <a:dk1>
          <a:srgbClr val="205FF6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A50D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129</TotalTime>
  <Words>264</Words>
  <PresentationFormat>Экран (4:3)</PresentationFormat>
  <Paragraphs>69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Тема1</vt:lpstr>
      <vt:lpstr>Объект упаковщика для оболочки</vt:lpstr>
      <vt:lpstr>Слайд 1</vt:lpstr>
      <vt:lpstr>Окружающие нас предметы имеют форму прямоугольного параллелепипеда.</vt:lpstr>
      <vt:lpstr>Какие предметы имеют форму прямоугольного  параллелепипеда?</vt:lpstr>
      <vt:lpstr>Слайд 4</vt:lpstr>
      <vt:lpstr>Слайд 5</vt:lpstr>
      <vt:lpstr>Слайд 6</vt:lpstr>
      <vt:lpstr>Куб - прямоугольный параллелепипед, у которого все измерения равны</vt:lpstr>
      <vt:lpstr>Что такое объем?</vt:lpstr>
      <vt:lpstr>Важным свойством  объема является его вместимость</vt:lpstr>
      <vt:lpstr>Видео ролик: объем прямоугольного параллелепипеда</vt:lpstr>
      <vt:lpstr> Объем прямоугольного параллелепипеда равен произведению трех его измерений – длины, ширины и высоты .</vt:lpstr>
      <vt:lpstr>Объем куба.</vt:lpstr>
      <vt:lpstr>Вычисли объем куба и прямоугольного параллелепипеда</vt:lpstr>
      <vt:lpstr>Выучи формулы вычисления объема куба и прямоугольного параллелепипеда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1</cp:lastModifiedBy>
  <cp:revision>27</cp:revision>
  <dcterms:created xsi:type="dcterms:W3CDTF">2020-04-24T16:04:25Z</dcterms:created>
  <dcterms:modified xsi:type="dcterms:W3CDTF">2020-04-29T16:51:26Z</dcterms:modified>
</cp:coreProperties>
</file>